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420" r:id="rId6"/>
    <p:sldId id="503" r:id="rId7"/>
    <p:sldId id="504" r:id="rId8"/>
    <p:sldId id="505" r:id="rId9"/>
    <p:sldId id="506" r:id="rId10"/>
    <p:sldId id="507" r:id="rId11"/>
    <p:sldId id="508" r:id="rId12"/>
    <p:sldId id="502" r:id="rId13"/>
    <p:sldId id="512" r:id="rId14"/>
    <p:sldId id="491" r:id="rId15"/>
    <p:sldId id="499" r:id="rId16"/>
    <p:sldId id="497" r:id="rId17"/>
    <p:sldId id="498" r:id="rId18"/>
    <p:sldId id="494" r:id="rId19"/>
    <p:sldId id="500" r:id="rId20"/>
    <p:sldId id="513" r:id="rId21"/>
    <p:sldId id="466" r:id="rId22"/>
    <p:sldId id="488" r:id="rId23"/>
    <p:sldId id="492" r:id="rId24"/>
    <p:sldId id="480" r:id="rId25"/>
    <p:sldId id="475" r:id="rId26"/>
    <p:sldId id="418" r:id="rId27"/>
  </p:sldIdLst>
  <p:sldSz cx="9601200" cy="6858000"/>
  <p:notesSz cx="6735763" cy="9866313"/>
  <p:custDataLst>
    <p:tags r:id="rId30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nderson BCG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6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543"/>
    <a:srgbClr val="006049"/>
    <a:srgbClr val="DC8700"/>
    <a:srgbClr val="BCDEC2"/>
    <a:srgbClr val="E2E2E2"/>
    <a:srgbClr val="2D6754"/>
    <a:srgbClr val="4D876F"/>
    <a:srgbClr val="004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3" autoAdjust="0"/>
    <p:restoredTop sz="9731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308" y="48"/>
      </p:cViewPr>
      <p:guideLst>
        <p:guide orient="horz" pos="3326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9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0538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2" tIns="44757" rIns="89512" bIns="44757" numCol="1" anchor="t" anchorCtr="0" compatLnSpc="1">
            <a:prstTxWarp prst="textNoShape">
              <a:avLst/>
            </a:prstTxWarp>
          </a:bodyPr>
          <a:lstStyle>
            <a:lvl1pPr algn="l" defTabSz="895707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226" y="1"/>
            <a:ext cx="2920537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2" tIns="44757" rIns="89512" bIns="44757" numCol="1" anchor="t" anchorCtr="0" compatLnSpc="1">
            <a:prstTxWarp prst="textNoShape">
              <a:avLst/>
            </a:prstTxWarp>
          </a:bodyPr>
          <a:lstStyle>
            <a:lvl1pPr algn="r" defTabSz="895707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534"/>
            <a:ext cx="2920538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2" tIns="44757" rIns="89512" bIns="44757" numCol="1" anchor="b" anchorCtr="0" compatLnSpc="1">
            <a:prstTxWarp prst="textNoShape">
              <a:avLst/>
            </a:prstTxWarp>
          </a:bodyPr>
          <a:lstStyle>
            <a:lvl1pPr algn="l" defTabSz="895707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226" y="9373534"/>
            <a:ext cx="2920537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2" tIns="44757" rIns="89512" bIns="44757" numCol="1" anchor="b" anchorCtr="0" compatLnSpc="1">
            <a:prstTxWarp prst="textNoShape">
              <a:avLst/>
            </a:prstTxWarp>
          </a:bodyPr>
          <a:lstStyle>
            <a:lvl1pPr algn="r" defTabSz="895707">
              <a:spcBef>
                <a:spcPct val="0"/>
              </a:spcBef>
              <a:defRPr sz="1100" b="1"/>
            </a:lvl1pPr>
          </a:lstStyle>
          <a:p>
            <a:fld id="{C99339AC-C533-4CC6-8F5A-EDC58EA958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8613" cy="4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50" tIns="44026" rIns="88050" bIns="44026" numCol="1" anchor="t" anchorCtr="0" compatLnSpc="1">
            <a:prstTxWarp prst="textNoShape">
              <a:avLst/>
            </a:prstTxWarp>
          </a:bodyPr>
          <a:lstStyle>
            <a:lvl1pPr algn="l" defTabSz="880704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250" y="1"/>
            <a:ext cx="2938612" cy="4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50" tIns="44026" rIns="88050" bIns="44026" numCol="1" anchor="t" anchorCtr="0" compatLnSpc="1">
            <a:prstTxWarp prst="textNoShape">
              <a:avLst/>
            </a:prstTxWarp>
          </a:bodyPr>
          <a:lstStyle>
            <a:lvl1pPr algn="r" defTabSz="880704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8188" y="728663"/>
            <a:ext cx="52133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39" y="4696714"/>
            <a:ext cx="4922289" cy="445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50" tIns="44026" rIns="88050" bIns="44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3427"/>
            <a:ext cx="2938613" cy="4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50" tIns="44026" rIns="88050" bIns="44026" numCol="1" anchor="b" anchorCtr="0" compatLnSpc="1">
            <a:prstTxWarp prst="textNoShape">
              <a:avLst/>
            </a:prstTxWarp>
          </a:bodyPr>
          <a:lstStyle>
            <a:lvl1pPr algn="l" defTabSz="880704">
              <a:spcBef>
                <a:spcPct val="0"/>
              </a:spcBef>
              <a:defRPr sz="1100" b="1"/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250" y="9393427"/>
            <a:ext cx="2938612" cy="48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50" tIns="44026" rIns="88050" bIns="44026" numCol="1" anchor="b" anchorCtr="0" compatLnSpc="1">
            <a:prstTxWarp prst="textNoShape">
              <a:avLst/>
            </a:prstTxWarp>
          </a:bodyPr>
          <a:lstStyle>
            <a:lvl1pPr algn="r" defTabSz="880704">
              <a:spcBef>
                <a:spcPct val="0"/>
              </a:spcBef>
              <a:defRPr sz="1100" b="1"/>
            </a:lvl1pPr>
          </a:lstStyle>
          <a:p>
            <a:fld id="{80719AF6-E2E8-45EF-BB18-FFC6140F0E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nderson BCG San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nderson BCG San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nderson BCG San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nderson BCG San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nderson BCG 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E6BC2-C01F-49F6-AB3D-FF573DBA84AE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683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9AF6-E2E8-45EF-BB18-FFC6140F0E2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8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9AF6-E2E8-45EF-BB18-FFC6140F0E2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7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199" y="1598612"/>
            <a:ext cx="8686801" cy="4524376"/>
          </a:xfrm>
        </p:spPr>
        <p:txBody>
          <a:bodyPr/>
          <a:lstStyle>
            <a:lvl1pPr>
              <a:spcBef>
                <a:spcPts val="480"/>
              </a:spcBef>
              <a:defRPr/>
            </a:lvl1pPr>
            <a:lvl2pPr marL="457200" indent="-230400">
              <a:spcBef>
                <a:spcPts val="480"/>
              </a:spcBef>
              <a:defRPr/>
            </a:lvl2pPr>
            <a:lvl3pPr marL="914400" indent="-230400">
              <a:spcBef>
                <a:spcPts val="480"/>
              </a:spcBef>
              <a:defRPr/>
            </a:lvl3pPr>
            <a:lvl4pPr marL="1375200" indent="-234000">
              <a:spcBef>
                <a:spcPts val="480"/>
              </a:spcBef>
              <a:defRPr/>
            </a:lvl4pPr>
            <a:lvl5pPr marL="2055600" indent="-226800">
              <a:spcBef>
                <a:spcPts val="48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9" descr="BCG_12056-07MainBroCov_BK_v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0246" y="1333500"/>
            <a:ext cx="8642350" cy="20955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kern="1200" dirty="0">
                <a:solidFill>
                  <a:srgbClr val="FEE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nderson BCG Serif Head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54981" y="3807439"/>
            <a:ext cx="4891238" cy="521252"/>
          </a:xfrm>
          <a:noFill/>
          <a:ln w="9525">
            <a:noFill/>
            <a:miter lim="800000"/>
            <a:headEnd/>
            <a:tailEnd/>
          </a:ln>
          <a:effectLst>
            <a:outerShdw dist="17780" dir="2700000" algn="tl" rotWithShape="0">
              <a:prstClr val="black"/>
            </a:outerShdw>
          </a:effectLst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tx1"/>
                </a:solidFill>
                <a:latin typeface="Henderson BCG San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sz="2800" b="0" smtClean="0"/>
              <a:t>Date </a:t>
            </a:r>
            <a:endParaRPr lang="en-GB" sz="2800" b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131" y="1508760"/>
            <a:ext cx="8720844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ers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5686" y="327630"/>
            <a:ext cx="875796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000" b="0" cap="all" spc="-20" baseline="0" dirty="0">
                <a:solidFill>
                  <a:srgbClr val="82BE70"/>
                </a:solidFill>
                <a:cs typeface="Henderson BCG Sans" panose="020B0502030402020204" pitchFamily="34" charset="0"/>
              </a:defRPr>
            </a:lvl1pPr>
          </a:lstStyle>
          <a:p>
            <a:pPr marL="176213" lvl="0" indent="-176213"/>
            <a:r>
              <a:rPr lang="en-US" smtClean="0"/>
              <a:t>Title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6421544"/>
            <a:ext cx="9604277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0"/>
          <p:cNvSpPr>
            <a:spLocks noChangeArrowheads="1"/>
          </p:cNvSpPr>
          <p:nvPr userDrawn="1"/>
        </p:nvSpPr>
        <p:spPr bwMode="auto">
          <a:xfrm>
            <a:off x="9082666" y="6578270"/>
            <a:ext cx="1009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fontAlgn="auto">
              <a:spcAft>
                <a:spcPts val="0"/>
              </a:spcAft>
              <a:buFont typeface="Wingdings" pitchFamily="2" charset="2"/>
              <a:buNone/>
            </a:pPr>
            <a:fld id="{828299B2-B254-4EE5-BC3D-C269433B2EF1}" type="slidenum">
              <a:rPr lang="en-US" sz="800" smtClean="0">
                <a:solidFill>
                  <a:srgbClr val="FFFFFF"/>
                </a:solidFill>
                <a:latin typeface="Henderson BCG Sans Thin"/>
              </a:rPr>
              <a:pPr algn="r" fontAlgn="auto">
                <a:spcAft>
                  <a:spcPts val="0"/>
                </a:spcAft>
                <a:buFont typeface="Wingdings" pitchFamily="2" charset="2"/>
                <a:buNone/>
              </a:pPr>
              <a:t>‹#›</a:t>
            </a:fld>
            <a:endParaRPr lang="en-US" sz="800" dirty="0">
              <a:solidFill>
                <a:srgbClr val="FFFFFF"/>
              </a:solidFill>
              <a:latin typeface="Henderson BCG 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31596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10" Type="http://schemas.openxmlformats.org/officeDocument/2006/relationships/tags" Target="../tags/tag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Simple"/>
          <p:cNvSpPr/>
          <p:nvPr>
            <p:custDataLst>
              <p:tags r:id="rId10"/>
            </p:custDataLst>
          </p:nvPr>
        </p:nvSpPr>
        <p:spPr bwMode="auto">
          <a:xfrm>
            <a:off x="457200" y="6702552"/>
            <a:ext cx="402336" cy="109728"/>
          </a:xfrm>
          <a:prstGeom prst="rect">
            <a:avLst/>
          </a:prstGeom>
          <a:noFill/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sz="700" b="1" smtClean="0">
                <a:solidFill>
                  <a:srgbClr val="000000"/>
                </a:solidFill>
              </a:rPr>
              <a:t>Digital in HR_v1_281016.pptx</a:t>
            </a:r>
            <a:endParaRPr lang="en-US" sz="700" b="1" dirty="0" smtClean="0">
              <a:solidFill>
                <a:srgbClr val="000000"/>
              </a:solidFill>
            </a:endParaRPr>
          </a:p>
        </p:txBody>
      </p:sp>
      <p:pic>
        <p:nvPicPr>
          <p:cNvPr id="1161" name="Picture 137" descr="BCG_12056-07MainBroCov_BK_v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solidFill>
            <a:srgbClr val="343434"/>
          </a:solidFill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431800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598613"/>
            <a:ext cx="8686800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6200" y="6673850"/>
            <a:ext cx="402336" cy="109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0"/>
              </a:spcBef>
            </a:pPr>
            <a:fld id="{28D4A805-D032-414E-BBBA-6929956D3A99}" type="slidenum">
              <a:rPr lang="en-US" sz="900"/>
              <a:pPr algn="r">
                <a:spcBef>
                  <a:spcPct val="0"/>
                </a:spcBef>
              </a:pPr>
              <a:t>‹#›</a:t>
            </a:fld>
            <a:endParaRPr lang="en-US" sz="900" dirty="0"/>
          </a:p>
        </p:txBody>
      </p:sp>
      <p:pic>
        <p:nvPicPr>
          <p:cNvPr id="1151" name="Picture 127" descr="BCG_Logotype_Regular_rev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90888" y="6567488"/>
            <a:ext cx="3025775" cy="18256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62" r:id="rId4"/>
    <p:sldLayoutId id="2147483663" r:id="rId5"/>
    <p:sldLayoutId id="2147483664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EEC00"/>
          </a:solidFill>
          <a:latin typeface="Henderson BCG Serif Head" pitchFamily="18" charset="0"/>
        </a:defRPr>
      </a:lvl9pPr>
    </p:titleStyle>
    <p:bodyStyle>
      <a:lvl1pPr marL="0" algn="l" rtl="0" eaLnBrk="1" fontAlgn="base" hangingPunct="1">
        <a:spcBef>
          <a:spcPts val="480"/>
        </a:spcBef>
        <a:spcAft>
          <a:spcPts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400" algn="l" rtl="0" eaLnBrk="1" fontAlgn="base" hangingPunct="1">
        <a:spcBef>
          <a:spcPts val="48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400" algn="l" rtl="0" eaLnBrk="1" fontAlgn="base" hangingPunct="1">
        <a:spcBef>
          <a:spcPts val="48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375200" indent="-234000" algn="l" rtl="0" eaLnBrk="1" fontAlgn="base" hangingPunct="1">
        <a:spcBef>
          <a:spcPts val="48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5600" indent="-226800" algn="l" rtl="0" eaLnBrk="1" fontAlgn="base" hangingPunct="1">
        <a:spcBef>
          <a:spcPts val="48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Henderson BCG Sans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.jpeg"/><Relationship Id="rId2" Type="http://schemas.openxmlformats.org/officeDocument/2006/relationships/tags" Target="../tags/tag46.xml"/><Relationship Id="rId16" Type="http://schemas.openxmlformats.org/officeDocument/2006/relationships/image" Target="../media/image25.jpe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24.jpe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6.jpeg"/><Relationship Id="rId3" Type="http://schemas.openxmlformats.org/officeDocument/2006/relationships/slideLayout" Target="../slideLayouts/slideLayout5.xml"/><Relationship Id="rId7" Type="http://schemas.openxmlformats.org/officeDocument/2006/relationships/hyperlink" Target="http://www.google.co.uk/url?sa=i&amp;rct=j&amp;q=&amp;esrc=s&amp;frm=1&amp;source=images&amp;cd=&amp;cad=rja&amp;uact=8&amp;docid=rOD57Qsi0fKO3M&amp;tbnid=02fJraF47HVWxM:&amp;ved=0CAcQjRw&amp;url=http://starcrick.blogspot.com/2010_11_01_archive.html&amp;ei=ZuQSVKnWGcOyuASDqoDQCQ&amp;bvm=bv.75097201,d.c2E&amp;psig=AFQjCNFRGLJg0_LG_Vevr9nK_LoUjGNcHQ&amp;ust=1410610612944278" TargetMode="External"/><Relationship Id="rId12" Type="http://schemas.openxmlformats.org/officeDocument/2006/relationships/image" Target="../media/image32.jpeg"/><Relationship Id="rId17" Type="http://schemas.openxmlformats.org/officeDocument/2006/relationships/hyperlink" Target="http://www.google.co.uk/url?sa=i&amp;rct=j&amp;q=&amp;esrc=s&amp;frm=1&amp;source=images&amp;cd=&amp;cad=rja&amp;uact=8&amp;docid=o7sgJosiDpIHLM&amp;tbnid=4bH7k2HsIRdb2M:&amp;ved=0CAcQjRw&amp;url=http://blog.releasemyad.com/2014/03/the-extraordinary-merger-of-newspaper-advertising-with-digital-platforms/&amp;ei=Z-ESVLCjKIHJuAS134HgAg&amp;bvm=bv.75097201,d.c2E&amp;psig=AFQjCNGazkA8XCcLkphdhYyqACxiih_ngg&amp;ust=1410609833187182" TargetMode="External"/><Relationship Id="rId2" Type="http://schemas.openxmlformats.org/officeDocument/2006/relationships/tags" Target="../tags/tag57.xml"/><Relationship Id="rId16" Type="http://schemas.openxmlformats.org/officeDocument/2006/relationships/image" Target="../media/image35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15.bin"/><Relationship Id="rId15" Type="http://schemas.openxmlformats.org/officeDocument/2006/relationships/hyperlink" Target="http://www.google.co.uk/url?sa=i&amp;rct=j&amp;q=&amp;esrc=s&amp;frm=1&amp;source=images&amp;cd=&amp;cad=rja&amp;uact=8&amp;docid=bSZTv45rNBqF6M&amp;tbnid=lTYXMLjZnuilNM:&amp;ved=0CAcQjRw&amp;url=http://abhasinha13.wordpress.com/2014/01/21/meeting-them-so-they-can-select-you-arrange-marriage/&amp;ei=8OQSVKPiBpKWuASI5YLYAg&amp;bvm=bv.75097201,d.c2E&amp;psig=AFQjCNEuIhhUR6dN_dpeXWfMMnW2gK6N1A&amp;ust=1410610750983821" TargetMode="External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image" Target="../media/image9.emf"/><Relationship Id="rId5" Type="http://schemas.openxmlformats.org/officeDocument/2006/relationships/tags" Target="../tags/tag15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4.xml"/><Relationship Id="rId9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2" Type="http://schemas.openxmlformats.org/officeDocument/2006/relationships/tags" Target="../tags/tag5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63.xml"/><Relationship Id="rId7" Type="http://schemas.openxmlformats.org/officeDocument/2006/relationships/image" Target="../media/image2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9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1.xml"/><Relationship Id="rId11" Type="http://schemas.openxmlformats.org/officeDocument/2006/relationships/image" Target="../media/image10.emf"/><Relationship Id="rId5" Type="http://schemas.openxmlformats.org/officeDocument/2006/relationships/tags" Target="../tags/tag20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9.xml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11" Type="http://schemas.openxmlformats.org/officeDocument/2006/relationships/image" Target="../media/image11.emf"/><Relationship Id="rId5" Type="http://schemas.openxmlformats.org/officeDocument/2006/relationships/tags" Target="../tags/tag25.xml"/><Relationship Id="rId10" Type="http://schemas.openxmlformats.org/officeDocument/2006/relationships/oleObject" Target="../embeddings/oleObject7.bin"/><Relationship Id="rId4" Type="http://schemas.openxmlformats.org/officeDocument/2006/relationships/tags" Target="../tags/tag24.xml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9.xml"/><Relationship Id="rId7" Type="http://schemas.openxmlformats.org/officeDocument/2006/relationships/image" Target="../media/image15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oleObject" Target="../embeddings/oleObject11.bin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verslide_title"/>
          <p:cNvSpPr>
            <a:spLocks noGrp="1"/>
          </p:cNvSpPr>
          <p:nvPr>
            <p:ph type="title"/>
          </p:nvPr>
        </p:nvSpPr>
        <p:spPr>
          <a:xfrm>
            <a:off x="470245" y="2545460"/>
            <a:ext cx="5885949" cy="2095500"/>
          </a:xfrm>
        </p:spPr>
        <p:txBody>
          <a:bodyPr/>
          <a:lstStyle/>
          <a:p>
            <a:pPr algn="l"/>
            <a:r>
              <a:rPr lang="en-US" sz="4000" dirty="0" smtClean="0"/>
              <a:t>Man over machine</a:t>
            </a:r>
            <a:br>
              <a:rPr lang="en-US" sz="4000" dirty="0" smtClean="0"/>
            </a:br>
            <a:r>
              <a:rPr lang="en-US" sz="2400" i="1" dirty="0" smtClean="0"/>
              <a:t>New paradigms in HR in the digital world</a:t>
            </a:r>
            <a:endParaRPr lang="en-GB" sz="2000" i="1" dirty="0"/>
          </a:p>
        </p:txBody>
      </p:sp>
      <p:sp>
        <p:nvSpPr>
          <p:cNvPr id="12" name="coverslide_date"/>
          <p:cNvSpPr>
            <a:spLocks noGrp="1"/>
          </p:cNvSpPr>
          <p:nvPr>
            <p:ph type="body" sz="quarter" idx="10"/>
          </p:nvPr>
        </p:nvSpPr>
        <p:spPr>
          <a:xfrm>
            <a:off x="470245" y="5410200"/>
            <a:ext cx="5885949" cy="521252"/>
          </a:xfrm>
        </p:spPr>
        <p:txBody>
          <a:bodyPr/>
          <a:lstStyle/>
          <a:p>
            <a:pPr algn="l"/>
            <a:r>
              <a:rPr lang="en-GB" dirty="0" smtClean="0"/>
              <a:t>3 November, 2016</a:t>
            </a:r>
            <a:endParaRPr lang="en-GB" dirty="0"/>
          </a:p>
        </p:txBody>
      </p:sp>
      <p:pic>
        <p:nvPicPr>
          <p:cNvPr id="11" name="Picture 7" descr="BCG_Logo_compact_rev_RG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06" y="458614"/>
            <a:ext cx="2342238" cy="719675"/>
          </a:xfrm>
          <a:prstGeom prst="rect">
            <a:avLst/>
          </a:prstGeom>
          <a:noFill/>
        </p:spPr>
      </p:pic>
      <p:pic>
        <p:nvPicPr>
          <p:cNvPr id="10" name="Picture 3" descr="E:\India Production\Branding Logos\IBA\Iba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9056" y="428078"/>
            <a:ext cx="2342239" cy="780746"/>
          </a:xfrm>
          <a:prstGeom prst="rect">
            <a:avLst/>
          </a:prstGeom>
          <a:noFill/>
        </p:spPr>
      </p:pic>
      <p:pic>
        <p:nvPicPr>
          <p:cNvPr id="15" name="Picture 5" descr="E:\India Production\Branding Logos\FICCI\FICCI Logo (White)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0408" y="341408"/>
            <a:ext cx="1060384" cy="954087"/>
          </a:xfrm>
          <a:prstGeom prst="rect">
            <a:avLst/>
          </a:prstGeom>
          <a:noFill/>
        </p:spPr>
      </p:pic>
      <p:pic>
        <p:nvPicPr>
          <p:cNvPr id="9" name="Picture 208" descr="file176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6193" y="2335909"/>
            <a:ext cx="2565101" cy="337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262336" y="1907720"/>
            <a:ext cx="3973105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algn="l"/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Image result for coin flip"/>
          <p:cNvPicPr>
            <a:picLocks noChangeArrowheads="1"/>
          </p:cNvPicPr>
          <p:nvPr/>
        </p:nvPicPr>
        <p:blipFill>
          <a:blip r:embed="rId6" cstate="print"/>
          <a:srcRect b="6045"/>
          <a:stretch>
            <a:fillRect/>
          </a:stretch>
        </p:blipFill>
        <p:spPr bwMode="auto">
          <a:xfrm>
            <a:off x="1429703" y="417527"/>
            <a:ext cx="6714171" cy="644047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8143874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8575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9553" y="1282519"/>
            <a:ext cx="2400300" cy="1453876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200" b="1" i="1" dirty="0" smtClean="0">
                <a:solidFill>
                  <a:srgbClr val="000000"/>
                </a:solidFill>
              </a:rPr>
              <a:t>Making employees "digital-ready"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743700" y="3389586"/>
            <a:ext cx="2400300" cy="1453876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200" b="1" i="1" smtClean="0">
                <a:solidFill>
                  <a:srgbClr val="000000"/>
                </a:solidFill>
              </a:rPr>
              <a:t>Making HR</a:t>
            </a:r>
          </a:p>
          <a:p>
            <a:pPr algn="ctr">
              <a:spcBef>
                <a:spcPct val="0"/>
              </a:spcBef>
            </a:pPr>
            <a:r>
              <a:rPr lang="en-US" sz="2200" b="1" i="1" dirty="0" smtClean="0">
                <a:solidFill>
                  <a:srgbClr val="000000"/>
                </a:solidFill>
              </a:rPr>
              <a:t>"digital-ready"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64"/>
            <a:ext cx="8686800" cy="831850"/>
          </a:xfrm>
        </p:spPr>
        <p:txBody>
          <a:bodyPr/>
          <a:lstStyle/>
          <a:p>
            <a:r>
              <a:rPr lang="en-US" sz="3400" b="1" dirty="0" smtClean="0"/>
              <a:t>Two sides of the "digital coin" for HR</a:t>
            </a:r>
            <a:endParaRPr lang="en-US" sz="3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6127" y="-2085"/>
            <a:ext cx="9524047" cy="506577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262336" y="1907720"/>
            <a:ext cx="3973105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algn="l"/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Image result for coin flip"/>
          <p:cNvPicPr>
            <a:picLocks noChangeArrowheads="1"/>
          </p:cNvPicPr>
          <p:nvPr/>
        </p:nvPicPr>
        <p:blipFill>
          <a:blip r:embed="rId6" cstate="print"/>
          <a:srcRect b="6045"/>
          <a:stretch>
            <a:fillRect/>
          </a:stretch>
        </p:blipFill>
        <p:spPr bwMode="auto">
          <a:xfrm>
            <a:off x="1429703" y="417527"/>
            <a:ext cx="6714171" cy="644047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8143874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8575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9553" y="1282519"/>
            <a:ext cx="2400300" cy="1453876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200" b="1" i="1" dirty="0" smtClean="0">
                <a:solidFill>
                  <a:srgbClr val="000000"/>
                </a:solidFill>
              </a:rPr>
              <a:t>Making employees "digital-ready"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64"/>
            <a:ext cx="8686800" cy="831850"/>
          </a:xfrm>
        </p:spPr>
        <p:txBody>
          <a:bodyPr/>
          <a:lstStyle/>
          <a:p>
            <a:r>
              <a:rPr lang="en-US" sz="3400" b="1" dirty="0" smtClean="0"/>
              <a:t>Two sides of the "digital coin" for HR</a:t>
            </a:r>
            <a:endParaRPr lang="en-US" sz="3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6127" y="-2085"/>
            <a:ext cx="9524047" cy="506577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5541" y="17526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 Data and Analytics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5541" y="33528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Content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5541" y="49530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 - business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6021" y="17526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Mobile interfaces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6021" y="33528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Tools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6021" y="4953000"/>
            <a:ext cx="3405041" cy="1295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Support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Next-gen capabilities needed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Designed </a:t>
            </a:r>
            <a:r>
              <a:rPr lang="en-US" i="1" dirty="0" smtClean="0">
                <a:solidFill>
                  <a:srgbClr val="C41300"/>
                </a:solidFill>
              </a:rPr>
              <a:t>(and NOT tweaked)</a:t>
            </a:r>
            <a:r>
              <a:rPr lang="en-US" i="1" dirty="0" smtClean="0"/>
              <a:t> for digital world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"Nurture from within"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Interventions to build in-house digital capability</a:t>
            </a:r>
            <a:endParaRPr lang="en-US" dirty="0"/>
          </a:p>
        </p:txBody>
      </p:sp>
      <p:sp>
        <p:nvSpPr>
          <p:cNvPr id="4" name="AutoShape 2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6202" y="4022695"/>
            <a:ext cx="1862391" cy="1256781"/>
          </a:xfrm>
          <a:prstGeom prst="hexagon">
            <a:avLst>
              <a:gd name="adj" fmla="val 25960"/>
              <a:gd name="vf" fmla="val 115470"/>
            </a:avLst>
          </a:prstGeom>
          <a:solidFill>
            <a:srgbClr val="D8CEB8"/>
          </a:solidFill>
          <a:ln w="9525" algn="ctr">
            <a:solidFill>
              <a:srgbClr val="D8CEB8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Digital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Sprints</a:t>
            </a:r>
          </a:p>
        </p:txBody>
      </p:sp>
      <p:sp>
        <p:nvSpPr>
          <p:cNvPr id="5" name="AutoShape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99573" y="2342890"/>
            <a:ext cx="1862390" cy="1256781"/>
          </a:xfrm>
          <a:prstGeom prst="hexagon">
            <a:avLst>
              <a:gd name="adj" fmla="val 25960"/>
              <a:gd name="vf" fmla="val 115470"/>
            </a:avLst>
          </a:prstGeom>
          <a:solidFill>
            <a:srgbClr val="F9DFB5"/>
          </a:solidFill>
          <a:ln w="9525" algn="ctr">
            <a:solidFill>
              <a:srgbClr val="F9DFB5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Reverse </a:t>
            </a:r>
            <a:r>
              <a:rPr lang="en-US" sz="1600" b="1" dirty="0" smtClean="0">
                <a:solidFill>
                  <a:srgbClr val="000000"/>
                </a:solidFill>
              </a:rPr>
              <a:t>mentoring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>
            <a:off x="3468485" y="3213510"/>
            <a:ext cx="2423507" cy="98295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stealth" w="lg" len="lg"/>
            <a:tailEnd type="stealth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7" name="AutoShap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26202" y="2342890"/>
            <a:ext cx="1862391" cy="1256781"/>
          </a:xfrm>
          <a:prstGeom prst="hexagon">
            <a:avLst>
              <a:gd name="adj" fmla="val 25960"/>
              <a:gd name="vf" fmla="val 115470"/>
            </a:avLst>
          </a:prstGeom>
          <a:solidFill>
            <a:srgbClr val="D2E0E6"/>
          </a:solidFill>
          <a:ln w="9525" algn="ctr">
            <a:solidFill>
              <a:srgbClr val="D2E0E6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Digital Immersion</a:t>
            </a:r>
          </a:p>
        </p:txBody>
      </p:sp>
      <p:sp>
        <p:nvSpPr>
          <p:cNvPr id="8" name="AutoShap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3265" y="4024449"/>
            <a:ext cx="1862390" cy="1256781"/>
          </a:xfrm>
          <a:prstGeom prst="hexagon">
            <a:avLst>
              <a:gd name="adj" fmla="val 25960"/>
              <a:gd name="vf" fmla="val 115470"/>
            </a:avLst>
          </a:prstGeom>
          <a:solidFill>
            <a:srgbClr val="E7C7C7"/>
          </a:solidFill>
          <a:ln w="9525" algn="ctr">
            <a:solidFill>
              <a:srgbClr val="E7C7C7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Peer to peer learning</a:t>
            </a:r>
          </a:p>
        </p:txBody>
      </p:sp>
      <p:sp>
        <p:nvSpPr>
          <p:cNvPr id="9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 flipV="1">
            <a:off x="3468485" y="3255635"/>
            <a:ext cx="2423507" cy="11005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stealth" w="lg" len="lg"/>
            <a:tailEnd type="stealth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10" name="AutoShap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63810" y="4917888"/>
            <a:ext cx="1862390" cy="1255025"/>
          </a:xfrm>
          <a:prstGeom prst="hexagon">
            <a:avLst>
              <a:gd name="adj" fmla="val 25996"/>
              <a:gd name="vf" fmla="val 115470"/>
            </a:avLst>
          </a:prstGeom>
          <a:solidFill>
            <a:srgbClr val="F9EFBD"/>
          </a:solidFill>
          <a:ln w="9525" algn="ctr">
            <a:solidFill>
              <a:srgbClr val="F9EFBD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Experts series and workshops</a:t>
            </a:r>
          </a:p>
        </p:txBody>
      </p:sp>
      <p:sp>
        <p:nvSpPr>
          <p:cNvPr id="11" name="AutoShap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71521" y="3023939"/>
            <a:ext cx="2067273" cy="1546403"/>
          </a:xfrm>
          <a:prstGeom prst="hexagon">
            <a:avLst>
              <a:gd name="adj" fmla="val 23419"/>
              <a:gd name="vf" fmla="val 115470"/>
            </a:avLst>
          </a:prstGeom>
          <a:solidFill>
            <a:schemeClr val="tx2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Nurture </a:t>
            </a:r>
            <a:r>
              <a:rPr lang="en-US" sz="2000" b="1" smtClean="0">
                <a:solidFill>
                  <a:srgbClr val="000000"/>
                </a:solidFill>
              </a:rPr>
              <a:t>from within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2" name="AutoShape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60118" y="1447696"/>
            <a:ext cx="1862390" cy="1255026"/>
          </a:xfrm>
          <a:prstGeom prst="hexagon">
            <a:avLst>
              <a:gd name="adj" fmla="val 25996"/>
              <a:gd name="vf" fmla="val 11547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lg" len="lg"/>
            <a:tailEnd type="none" w="lg" len="lg"/>
          </a:ln>
        </p:spPr>
        <p:txBody>
          <a:bodyPr lIns="0" tIns="91440" rIns="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Digital </a:t>
            </a:r>
            <a:r>
              <a:rPr lang="en-US" sz="1600" b="1" dirty="0" err="1" smtClean="0">
                <a:solidFill>
                  <a:srgbClr val="000000"/>
                </a:solidFill>
              </a:rPr>
              <a:t>Roadshow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3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4695928" y="2734317"/>
            <a:ext cx="0" cy="28611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lg" len="lg"/>
            <a:tailEnd type="stealth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srgbClr val="000000"/>
              </a:solidFill>
            </a:endParaRPr>
          </a:p>
        </p:txBody>
      </p:sp>
      <p:sp>
        <p:nvSpPr>
          <p:cNvPr id="14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4695928" y="4570342"/>
            <a:ext cx="0" cy="37738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lg" len="lg"/>
            <a:tailEnd type="stealth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srgbClr val="000000"/>
              </a:solidFill>
            </a:endParaRPr>
          </a:p>
        </p:txBody>
      </p:sp>
      <p:pic>
        <p:nvPicPr>
          <p:cNvPr id="551527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1781" y="4120662"/>
            <a:ext cx="1265410" cy="923278"/>
          </a:xfrm>
          <a:prstGeom prst="rect">
            <a:avLst/>
          </a:prstGeom>
          <a:noFill/>
        </p:spPr>
      </p:pic>
      <p:pic>
        <p:nvPicPr>
          <p:cNvPr id="551528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9475" y="2453729"/>
            <a:ext cx="1257716" cy="972980"/>
          </a:xfrm>
          <a:prstGeom prst="rect">
            <a:avLst/>
          </a:prstGeom>
          <a:noFill/>
        </p:spPr>
      </p:pic>
      <p:pic>
        <p:nvPicPr>
          <p:cNvPr id="5515298" name="Picture 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8610" y="2218867"/>
            <a:ext cx="1342327" cy="515451"/>
          </a:xfrm>
          <a:prstGeom prst="rect">
            <a:avLst/>
          </a:prstGeom>
          <a:noFill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09012" y="2650850"/>
            <a:ext cx="1406020" cy="685855"/>
          </a:xfrm>
          <a:prstGeom prst="rect">
            <a:avLst/>
          </a:prstGeom>
          <a:noFill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8610" y="5972804"/>
            <a:ext cx="1261420" cy="617013"/>
          </a:xfrm>
          <a:prstGeom prst="rect">
            <a:avLst/>
          </a:prstGeom>
          <a:noFill/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09013" y="4286921"/>
            <a:ext cx="1406020" cy="68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Digital enablement – key learnings</a:t>
            </a:r>
            <a:br>
              <a:rPr lang="en-US" sz="3400" b="1" dirty="0" smtClean="0"/>
            </a:br>
            <a:endParaRPr lang="en-US" sz="3400" b="1" dirty="0"/>
          </a:p>
        </p:txBody>
      </p:sp>
      <p:sp>
        <p:nvSpPr>
          <p:cNvPr id="4" name="Rectangle 3"/>
          <p:cNvSpPr/>
          <p:nvPr/>
        </p:nvSpPr>
        <p:spPr>
          <a:xfrm>
            <a:off x="576775" y="2590946"/>
            <a:ext cx="8651630" cy="936000"/>
          </a:xfrm>
          <a:prstGeom prst="rect">
            <a:avLst/>
          </a:prstGeom>
          <a:solidFill>
            <a:srgbClr val="D8CEB8"/>
          </a:solidFill>
          <a:ln w="9525" algn="ctr">
            <a:solidFill>
              <a:srgbClr val="D8CEB8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Launch early and revise (One iteration every month O-ITEM)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inputs important in creating a user-friendly tool</a:t>
            </a:r>
          </a:p>
        </p:txBody>
      </p:sp>
      <p:sp>
        <p:nvSpPr>
          <p:cNvPr id="5" name="NumberBall"/>
          <p:cNvSpPr>
            <a:spLocks noChangeAspect="1" noChangeArrowheads="1"/>
          </p:cNvSpPr>
          <p:nvPr/>
        </p:nvSpPr>
        <p:spPr bwMode="gray">
          <a:xfrm>
            <a:off x="374983" y="2899144"/>
            <a:ext cx="343428" cy="354330"/>
          </a:xfrm>
          <a:prstGeom prst="ellipse">
            <a:avLst/>
          </a:prstGeom>
          <a:solidFill>
            <a:srgbClr val="DCC05A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775" y="3787432"/>
            <a:ext cx="8651630" cy="936000"/>
          </a:xfrm>
          <a:prstGeom prst="rect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Adoption above business results in first three months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Drive adoption aggressively through leadership</a:t>
            </a:r>
          </a:p>
        </p:txBody>
      </p:sp>
      <p:sp>
        <p:nvSpPr>
          <p:cNvPr id="8" name="NumberBall"/>
          <p:cNvSpPr>
            <a:spLocks noChangeAspect="1" noChangeArrowheads="1"/>
          </p:cNvSpPr>
          <p:nvPr/>
        </p:nvSpPr>
        <p:spPr bwMode="gray">
          <a:xfrm>
            <a:off x="374983" y="4096043"/>
            <a:ext cx="343428" cy="354330"/>
          </a:xfrm>
          <a:prstGeom prst="ellipse">
            <a:avLst/>
          </a:prstGeom>
          <a:solidFill>
            <a:srgbClr val="DCC05A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775" y="4970062"/>
            <a:ext cx="8651630" cy="936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Think about employee's life – One source for everything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Tool design should support day-to-day activities for employees; minimise user inputs</a:t>
            </a:r>
          </a:p>
        </p:txBody>
      </p:sp>
      <p:sp>
        <p:nvSpPr>
          <p:cNvPr id="11" name="NumberBall"/>
          <p:cNvSpPr>
            <a:spLocks noChangeAspect="1" noChangeArrowheads="1"/>
          </p:cNvSpPr>
          <p:nvPr/>
        </p:nvSpPr>
        <p:spPr bwMode="gray">
          <a:xfrm>
            <a:off x="374983" y="5279087"/>
            <a:ext cx="343428" cy="354330"/>
          </a:xfrm>
          <a:prstGeom prst="ellipse">
            <a:avLst/>
          </a:prstGeom>
          <a:solidFill>
            <a:srgbClr val="DCC05A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774" y="1380604"/>
            <a:ext cx="8651630" cy="936000"/>
          </a:xfrm>
          <a:prstGeom prst="rect">
            <a:avLst/>
          </a:prstGeom>
          <a:solidFill>
            <a:srgbClr val="F9EFBD"/>
          </a:solidFill>
          <a:ln w="9525" algn="ctr">
            <a:solidFill>
              <a:srgbClr val="F9EFBD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Create digital tools -</a:t>
            </a:r>
            <a:r>
              <a:rPr lang="en-GB" sz="25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documents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GB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Creates sustainable change that gets embedded in organization</a:t>
            </a:r>
          </a:p>
        </p:txBody>
      </p:sp>
      <p:sp>
        <p:nvSpPr>
          <p:cNvPr id="14" name="NumberBall"/>
          <p:cNvSpPr>
            <a:spLocks noChangeAspect="1" noChangeArrowheads="1"/>
          </p:cNvSpPr>
          <p:nvPr/>
        </p:nvSpPr>
        <p:spPr bwMode="gray">
          <a:xfrm>
            <a:off x="374982" y="1690038"/>
            <a:ext cx="343428" cy="354330"/>
          </a:xfrm>
          <a:prstGeom prst="ellipse">
            <a:avLst/>
          </a:prstGeom>
          <a:solidFill>
            <a:srgbClr val="DCC05A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262336" y="1907720"/>
            <a:ext cx="3973105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algn="l"/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Image result for coin flip"/>
          <p:cNvPicPr>
            <a:picLocks noChangeArrowheads="1"/>
          </p:cNvPicPr>
          <p:nvPr/>
        </p:nvPicPr>
        <p:blipFill>
          <a:blip r:embed="rId6" cstate="print"/>
          <a:srcRect b="6045"/>
          <a:stretch>
            <a:fillRect/>
          </a:stretch>
        </p:blipFill>
        <p:spPr bwMode="auto">
          <a:xfrm>
            <a:off x="1429703" y="417527"/>
            <a:ext cx="6714171" cy="644047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 bwMode="auto">
          <a:xfrm>
            <a:off x="8143874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8575" y="3175"/>
            <a:ext cx="1457326" cy="685482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43700" y="3389586"/>
            <a:ext cx="2400300" cy="1453876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200" b="1" i="1" smtClean="0">
                <a:solidFill>
                  <a:srgbClr val="000000"/>
                </a:solidFill>
              </a:rPr>
              <a:t>Making HR</a:t>
            </a:r>
          </a:p>
          <a:p>
            <a:pPr algn="ctr">
              <a:spcBef>
                <a:spcPct val="0"/>
              </a:spcBef>
            </a:pPr>
            <a:r>
              <a:rPr lang="en-US" sz="2200" b="1" i="1" dirty="0" smtClean="0">
                <a:solidFill>
                  <a:srgbClr val="000000"/>
                </a:solidFill>
              </a:rPr>
              <a:t>"digital-ready"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64"/>
            <a:ext cx="8686800" cy="831850"/>
          </a:xfrm>
        </p:spPr>
        <p:txBody>
          <a:bodyPr/>
          <a:lstStyle/>
          <a:p>
            <a:r>
              <a:rPr lang="en-US" sz="3400" b="1" dirty="0" smtClean="0"/>
              <a:t>Two sides of the "digital coin" for HR</a:t>
            </a:r>
            <a:endParaRPr lang="en-US" sz="3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6127" y="-2085"/>
            <a:ext cx="9524047" cy="506577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43047" y="1429291"/>
            <a:ext cx="4062046" cy="67710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+mn-lt"/>
                <a:cs typeface="+mn-cs"/>
              </a:rPr>
              <a:t>New mental model </a:t>
            </a:r>
            <a:endParaRPr lang="en-US" sz="32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3225" y="1429291"/>
            <a:ext cx="4062046" cy="67710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tIns="91440" bIns="9144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+mn-lt"/>
              </a:rPr>
              <a:t>Old mental model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238991" y="3074355"/>
            <a:ext cx="4270767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 eaLnBrk="0" hangingPunct="0">
              <a:spcBef>
                <a:spcPct val="20000"/>
              </a:spcBef>
            </a:pPr>
            <a:r>
              <a:rPr lang="en-US" sz="2400" b="1" dirty="0" err="1" smtClean="0"/>
              <a:t>Perf</a:t>
            </a:r>
            <a:r>
              <a:rPr lang="en-US" sz="2400" b="1" dirty="0" smtClean="0"/>
              <a:t> Rating</a:t>
            </a:r>
            <a:r>
              <a:rPr lang="en-US" sz="2400" b="1" dirty="0" smtClean="0"/>
              <a:t> </a:t>
            </a:r>
            <a:r>
              <a:rPr lang="en-US" sz="2400" b="1" dirty="0" smtClean="0"/>
              <a:t>is # 1 </a:t>
            </a:r>
            <a:endParaRPr lang="en-US" sz="2400" b="1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238991" y="4725081"/>
            <a:ext cx="4270767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/>
            <a:r>
              <a:rPr lang="en-US" sz="2400" b="1" dirty="0" smtClean="0"/>
              <a:t>Court and welcome </a:t>
            </a:r>
            <a:endParaRPr lang="en-US" sz="2400" b="1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238991" y="5565120"/>
            <a:ext cx="4270767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/>
            <a:r>
              <a:rPr lang="en-US" sz="2400" b="1" dirty="0" smtClean="0"/>
              <a:t>HR = culture engine</a:t>
            </a:r>
            <a:endParaRPr lang="en-US" sz="2400" b="1" dirty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238991" y="2244091"/>
            <a:ext cx="4270767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/>
            <a:r>
              <a:rPr lang="en-US" sz="2400" b="1" smtClean="0"/>
              <a:t>"Data decides" </a:t>
            </a:r>
            <a:endParaRPr lang="en-US" sz="2400" b="1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5238991" y="3907353"/>
            <a:ext cx="4270767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/>
            <a:r>
              <a:rPr lang="en-US" sz="2400" b="1" dirty="0"/>
              <a:t>A</a:t>
            </a:r>
            <a:r>
              <a:rPr lang="en-US" sz="2400" b="1" dirty="0" smtClean="0"/>
              <a:t>gile teams</a:t>
            </a:r>
            <a:endParaRPr lang="en-US" sz="2400" b="1" dirty="0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13225" y="3074355"/>
            <a:ext cx="4062046" cy="73819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/>
            <a:r>
              <a:rPr lang="en-US" sz="2400" b="1" dirty="0" smtClean="0"/>
              <a:t>"Job </a:t>
            </a:r>
            <a:r>
              <a:rPr lang="en-US" sz="2400" b="1" dirty="0"/>
              <a:t>stability</a:t>
            </a:r>
            <a:r>
              <a:rPr lang="en-US" sz="2400" b="1" dirty="0" smtClean="0"/>
              <a:t>" is #1 </a:t>
            </a:r>
            <a:endParaRPr lang="en-US" sz="2400" b="1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313225" y="4725081"/>
            <a:ext cx="4062046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 eaLnBrk="0" hangingPunct="0">
              <a:spcBef>
                <a:spcPct val="20000"/>
              </a:spcBef>
            </a:pPr>
            <a:r>
              <a:rPr lang="en-US" sz="2400" b="1" dirty="0" smtClean="0"/>
              <a:t>"Earn </a:t>
            </a:r>
            <a:r>
              <a:rPr lang="en-US" sz="2400" b="1" dirty="0"/>
              <a:t>their stripes</a:t>
            </a:r>
            <a:r>
              <a:rPr lang="en-US" sz="2400" b="1" dirty="0" smtClean="0"/>
              <a:t>" model</a:t>
            </a:r>
            <a:endParaRPr lang="en-US" sz="2400" b="1" dirty="0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13225" y="5565120"/>
            <a:ext cx="4062046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 eaLnBrk="0" hangingPunct="0">
              <a:spcBef>
                <a:spcPct val="20000"/>
              </a:spcBef>
            </a:pPr>
            <a:r>
              <a:rPr lang="en-US" sz="2400" b="1" dirty="0"/>
              <a:t>HR </a:t>
            </a:r>
            <a:r>
              <a:rPr lang="en-US" sz="2400" b="1" dirty="0" smtClean="0"/>
              <a:t>= admin</a:t>
            </a:r>
            <a:endParaRPr lang="en-US" sz="2400" b="1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313225" y="2244091"/>
            <a:ext cx="4062046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 eaLnBrk="0" hangingPunct="0">
              <a:spcBef>
                <a:spcPct val="20000"/>
              </a:spcBef>
            </a:pPr>
            <a:r>
              <a:rPr lang="en-US" sz="2400" b="1" dirty="0"/>
              <a:t>"Boss decides</a:t>
            </a:r>
            <a:r>
              <a:rPr lang="en-US" sz="2400" b="1" dirty="0" smtClean="0"/>
              <a:t>"</a:t>
            </a:r>
            <a:endParaRPr lang="en-US" sz="2400" b="1" dirty="0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13225" y="3907947"/>
            <a:ext cx="4062046" cy="73461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45720" rIns="45720" anchor="ctr"/>
          <a:lstStyle/>
          <a:p>
            <a:pPr algn="l" eaLnBrk="0" hangingPunct="0">
              <a:spcBef>
                <a:spcPct val="20000"/>
              </a:spcBef>
            </a:pPr>
            <a:r>
              <a:rPr lang="en-US" sz="2400" b="1" dirty="0"/>
              <a:t>Silos and </a:t>
            </a:r>
            <a:r>
              <a:rPr lang="en-US" sz="2400" b="1" dirty="0" smtClean="0"/>
              <a:t>departments</a:t>
            </a:r>
            <a:endParaRPr lang="en-US" sz="2400" b="1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079047" y="2069163"/>
            <a:ext cx="39751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457200" tIns="228600" bIns="228600" anchor="ctr">
            <a:spAutoFit/>
          </a:bodyPr>
          <a:lstStyle/>
          <a:p>
            <a:pPr algn="l">
              <a:defRPr/>
            </a:pPr>
            <a:endParaRPr lang="en-GB">
              <a:solidFill>
                <a:srgbClr val="F8F8F8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38638" y="2069163"/>
            <a:ext cx="39751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457200" tIns="228600" bIns="228600" anchor="ctr">
            <a:spAutoFit/>
          </a:bodyPr>
          <a:lstStyle/>
          <a:p>
            <a:pPr algn="l">
              <a:defRPr/>
            </a:pPr>
            <a:endParaRPr lang="en-GB">
              <a:solidFill>
                <a:srgbClr val="F8F8F8"/>
              </a:solidFill>
            </a:endParaRPr>
          </a:p>
        </p:txBody>
      </p:sp>
      <p:sp>
        <p:nvSpPr>
          <p:cNvPr id="18" name="Block arrow"/>
          <p:cNvSpPr>
            <a:spLocks noChangeArrowheads="1"/>
          </p:cNvSpPr>
          <p:nvPr/>
        </p:nvSpPr>
        <p:spPr bwMode="gray">
          <a:xfrm>
            <a:off x="4387182" y="2348595"/>
            <a:ext cx="590550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7D475"/>
          </a:solidFill>
          <a:ln w="9525" algn="ctr">
            <a:solidFill>
              <a:srgbClr val="E7D47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ck arrow"/>
          <p:cNvSpPr>
            <a:spLocks noChangeArrowheads="1"/>
          </p:cNvSpPr>
          <p:nvPr/>
        </p:nvSpPr>
        <p:spPr bwMode="gray">
          <a:xfrm>
            <a:off x="4387182" y="3152733"/>
            <a:ext cx="590550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7D475"/>
          </a:solidFill>
          <a:ln w="9525" algn="ctr">
            <a:solidFill>
              <a:srgbClr val="E7D47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lock arrow"/>
          <p:cNvSpPr>
            <a:spLocks noChangeArrowheads="1"/>
          </p:cNvSpPr>
          <p:nvPr/>
        </p:nvSpPr>
        <p:spPr bwMode="gray">
          <a:xfrm>
            <a:off x="4387182" y="4106391"/>
            <a:ext cx="590550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7D475"/>
          </a:solidFill>
          <a:ln w="9525" algn="ctr">
            <a:solidFill>
              <a:srgbClr val="E7D47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lock arrow"/>
          <p:cNvSpPr>
            <a:spLocks noChangeArrowheads="1"/>
          </p:cNvSpPr>
          <p:nvPr/>
        </p:nvSpPr>
        <p:spPr bwMode="gray">
          <a:xfrm>
            <a:off x="4387182" y="4910529"/>
            <a:ext cx="590550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7D475"/>
          </a:solidFill>
          <a:ln w="9525" algn="ctr">
            <a:solidFill>
              <a:srgbClr val="E7D47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Block arrow"/>
          <p:cNvSpPr>
            <a:spLocks noChangeArrowheads="1"/>
          </p:cNvSpPr>
          <p:nvPr/>
        </p:nvSpPr>
        <p:spPr bwMode="gray">
          <a:xfrm>
            <a:off x="4387182" y="5656561"/>
            <a:ext cx="590550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E7D475"/>
          </a:solidFill>
          <a:ln w="9525" algn="ctr">
            <a:solidFill>
              <a:srgbClr val="E7D47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2"/>
            <a:ext cx="8686800" cy="831850"/>
          </a:xfrm>
        </p:spPr>
        <p:txBody>
          <a:bodyPr/>
          <a:lstStyle/>
          <a:p>
            <a:r>
              <a:rPr lang="en-US" sz="3400" b="1" dirty="0" smtClean="0"/>
              <a:t>New Mental Models are Emerging</a:t>
            </a:r>
            <a:br>
              <a:rPr lang="en-US" sz="3400" b="1" dirty="0" smtClean="0"/>
            </a:b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4550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686800" cy="831850"/>
          </a:xfrm>
        </p:spPr>
        <p:txBody>
          <a:bodyPr/>
          <a:lstStyle/>
          <a:p>
            <a:r>
              <a:rPr lang="en-GB" sz="3400" b="1" dirty="0" smtClean="0"/>
              <a:t>Digital in HR has changed the game</a:t>
            </a:r>
            <a:r>
              <a:rPr lang="en-GB" sz="3400" b="1" dirty="0"/>
              <a:t/>
            </a:r>
            <a:br>
              <a:rPr lang="en-GB" sz="3400" b="1" dirty="0"/>
            </a:br>
            <a:endParaRPr lang="en-GB" sz="3400" b="1" dirty="0"/>
          </a:p>
        </p:txBody>
      </p:sp>
      <p:sp>
        <p:nvSpPr>
          <p:cNvPr id="80900" name="AutoShape 4" descr="data:image/jpeg;base64,/9j/4AAQSkZJRgABAQAAAQABAAD/2wCEAAkGBxMTEhUTExQVFhQSFhYVFBUXFxQVFBQUFBgWFxQUFBUYHCggGBolHBQUITEhJSkrLi4uFx8zODMsNygtLisBCgoKDg0OGxAQGywkHyQsLCwsLCwsLCwsLCwsLCwsLCwsLCwsLCwsLCwsLCwsLCwsLDcsLCwsLCwsLCwsLCw3LP/AABEIAJQAsAMBIgACEQEDEQH/xAAbAAACAgMBAAAAAAAAAAAAAAAFBgMEAAIHAf/EADYQAAEDAwMCBAUCBAcBAAAAAAEAAhEDBCEFEjEGQSJRYXETMoGRobHBByNCchRDYtHh8PFS/8QAGQEAAwEBAQAAAAAAAAAAAAAAAQIDAAQF/8QAIhEAAgICAgIDAQEAAAAAAAAAAAECEQMhEjEEIjJBURNC/9oADAMBAAIRAxEAPwBxubgSEPvL4ZEpFu+sJjbyqlXqAlvBk+6nYgPuwXXDv7k+9O0jEyueWFx/Mk908afcw3CjkHgM1R69p8IVbXclFGnCkUPKi2tG5UL3Kew5Rj2Z9B63GFJU4WtAYW1ThdRIU+on8pPBymzqVuCktpyoyewoslWLGpBVQLSpU2pVINDjaXTYW91VaRyku31LPKKm5kcql2LRDevyqW5bV3SVtSa9oYGfPVnyJDRgNA9cqbml2UhjcnRqHInptHchNa2fTJa8EHy9PoiGm3QaFSydNDA2yQvULeEQo3wIgKnftcQtJoKTEDR7H4lQNXR9N6cZt+WcJL6XIFYSuuaXWEJmtiQ6EnUunWA7oghT6NZhw4wEw6/TlpjlCNH3MbB5SNbHRaZZhqsgYVWtd9u5Vun8qlIoiu5qs2AyoKisWHKEezMO0eF7VXlE4XtRdZIU+pBgpHBynjqQ4KSAMqE+xkSBePErwFZuSDG1nZS7hF3WkBeaU2UTuqfhVK0ILTmbnhvmYVm41ajSqtaGjdiHExGwSGg+qgqYfMTEnGcASf0S9fXVN5aWOYTIcHSDkGZ/CjJbOvx5JWOdesLinLtoqAF0f/LezSR5oE5p7KtYvLnOeXTPMcF3fCN6dpb6hEDCeCbRPO48tEmnbhyjLIIytzojmN9UDuKrmPg4U8kZIOOmhX0mrD5C6Do+qkcpa6c0QHxOTHdWQa3GFTJPehcKjx2EauoAnKoPvm5OEsXl08YlVKly9w2jCp9WQclyoO6fdfEqE9hwmppwljp+z2tBTG52FFsqkQVX5RTp+zdVcQMAfMfL/lBKxTd0rcMbRaARLiST6ycJsSuRpaQfoWrGYAk+ZyVa94S51D1TbWTZqvG8gltNuXujyb5epwuW6v8AxPvKrop/Dt6Z4xvqfV7sfYLplOMewwxSkdg1nQaFwwtcNrjw9uCD+649r2iVbSrsqQQ4EscPlePMf7IbV1q63NL7qs5zjjx7Gwe54CNdR3z3ilTdna3fuOTudgwT2woSnGfQ2TE8fYFLl4wrNq3ptSokw9ozUUvW+FDtIMBWdRvIacqn0KuyXpfSxUNZ7uNvw2Hyc8Hc4e2PuucXvTjKhG4OY4EhwbA8U5kRzK7TpVDZQYCIMNcfVzvEf2SxfaE01qj2vI3Pc4giYk9vRDJCSS4lcco7UgFVsW06NItaGhpLIA8sj9009O1m7QquoaM51OmynMNL3uJzJdAH6H7oLcWNajkEop8dsWlKWjod1dN28hIeuHecK3o1vWrZcTCPv0JsJn7roMfR7FfS6rqY8QhSajrLSICarrSQRwlnUNB8gueUHdjQaUdinc3PiVnT2yVU1DT3tfB4R/SbYAZVW6VHJGDlOwpYGBCuvfhVaWFu8qJ1EdWqqp1827HADcanyYnaRy6PZEKdiXLy56d3tI+3oUUmtoMXHkuXQoXNk17/AIrnuqGoAS9xk+ykdpFONzjIGYn9Ghbvp7HfD2lobgNPaF7bN3O8JEjgHifP6KLk7PTjGMYm1rWoFrdzSTTx8pwPcjhWNfdJpnG3aQD7dvypKdCpJAc6SOS1u0+hET+UStNJ+M3aRGzMeU4hPDvRHyNwYqypKOSmO76dDRhULHTHOfta0mOYBMfZUunRwrHassWDeyJ6bpDq9VuJpsIdUJ4gH5fUlHNI6SIINbDYktnxH0McJhq1mMHw2ANAgBoHAXRCOrZN6Bt287vQH9EDu3AElFrp/A7uP4HP7IJdN3VdvYHP7ozFQz6LaD4TSeTn78Kprli0tOFdsLmWgBbXwlqZq40MtATSGNYIGIW+qavTpxJGcILeX/w3EH6JL6l1PeQJmDPslhNVQZwfZ141QVo6g0petLtzjCO2jipqdhcQNrGlA9kCaNmE/XNPC5/r7tjilyIfG6JaNWSpxMjBUPT1PenG302e0pVFsRvZR04BHbK2Dj6DlWLPRQMu+w/cok2mG4AgLojD9EZy/qnRXlxrhstc50gf07TAn0gJUDYJM7V3EWwAjkGT98lca/irqNGlcCjQpgPaN1V5Lmsk8NbGCR3Ucnj27idWPyeKqRX0+tUc8eIn2/RdV6S0/bQmoPHUMnzAHCV/4aWrnWzTXo/DrGS0n/MYfleB/SfT6roNpb7QB5CE+LDx2xcufnpdHh0ykeW7vclT02NYIY0NHoAF6StHn8K9IhZWuayEVKsu+p/T/lWbt/jjzCGVqnzHyn8kD9lmxTxxl0ntgeyAanqDaZ58VQ4/tHJV24vCcDHnHMBJN/Uc+oXuxnA8gOAuXLko6vF8d5W/xHQdK1Nscq5d6o2OVzVt09okFCr3XqoIE4VYZeSoTLhcGNGuVPiGQkfXrdzU06TXDxLlHrNqHjAUE/YvJeg10nhqK2N63zQWqyWofTcaZ5Wxkcqpj5WuhtXNur7kFwyruo68WN7lJF5dVK1TAJk4AyST2CpLZHofegqbqrtrfcnsB5ldVtqIY2Bk9z5pY6S0f/CUA3/McAap/wBXZvsP1THaVCZn0VYRpAsnf7kT3C0h0jxY9QFu3yXlRkiFQxI5q4F/Fi9e+4NoG7KdGHOnmo9wneXHJGcRjldvBfT48TfI8j2KTv4odNtu6AuKTSbilDQBy9jiMOHeOR9VgPoYekqnxLWhVPJpMk+sCT+EZa/8qlpNn8CjStxkUmNY4+ZAzH1U1dpLCAYcAc8rBNm1weCD7EFe1DglJfS/T1zQu3Pqv3UyxxlrjD3EiNzTwRkpxbxCCFTtAi+dFQHzEoA+t/LJ7vdj+0I1rsgNPuEt3Ids8GSB9ikmwpWWaDWtYS75nfgJR12u0H3Ra2sqxGUu9Q6PUB3ySuVwctnpeLKMHTZtbVQ4LKekiq7jCHWRc0Jp6erjutCLUqB5Ek06LVtoYaMBVrunCbjVbtStq7XdgrS4p2ccebVGULzwwV5VqNcFW1G1LGyELs6j39lFJovKUWbVqW90dk49G9PsDvjOA8Hy45f5/RLltp9XdMc8Lq1tbinTawAS0AE+Z7n7q2NW7ZzSNf8A1T2x28917TYqV5fimRjcXfgK4gY3BD6uovDiPhkAEt3O4MRBHvn7LazuN0z9FJc2+8AGIBnM8jjgomBrb+tUIDDTyJ7/AK57SidBhDRuw6MxxPmoqdrtODHsA36Y7IN1f1V/gmMcWlxe6Gt4mMmT2Cxhka0BalCOmeomXtL4jWlhadrmkzB5kHyIRUuz6LGIyYleMOFlw4KN8hueTwsYpazQ30wByXKu63YxoaPqfMold+FntlKOrX7hwldLbCgrTqNCC9QPaWkYQGte1ZmSqd1fuPJXOs6ui/8AJ/QLriFXs9Sc18CfZGattuEqDTbEb+MoSnylobi0tj30/Tc9oLkSvtOEcLTR6oa0KXU78bVelRC2mLOqEPEBe6dYNHYIHbamCi7L0geHKTLjcFbNjam9DJYUhuHGDP2TVSr728AHukLp+9LqzQR2Jj2CcqNaDxHmO6OHo2RU6LF06G+6Wbp8vbPmI+ivatULiQTHlHZC9MtHVam15JDfEPdO9iDBYUi0ye6ItcqjGluD2UrXJjI9qPS91toJvLXa2Pi0jvp9tx/qZPaR+QEdOVLSAAOeFqMJ38MdCqW9GpUqyHXLmvDDgsY0ENDh2dk/QBORELdhPlz3VW6qdh3wsYyn4nT2C13bnegXr3bWwOStrZixjW8EtI9CkzVmSnSpkpK1arBI8jClm6LYdsCbJwoamkOJkBW7Z43pptrYQuSML7OpyoUWWxiCOFFRoFrkz3NsMoFqNQNE+SdIRsJW1Z0QoLqnUK96buRUTG+2EK+NVsjN/hyGxpS4JnpU9oRGz6fDTMZVq+s4au3yZKS0cvixcGVekKwN20HsHT9l0OpSEbicemVzfoug4XYeeIcPuF0LbDpnB5HZcuP4l8jblsG6hT3/ACEgjj/UPVVNLc5lQOPaUVq3DDxyPoqVA7nwmZMKurF5HaFM04VWiRKne+Md+/oiA13Sp6Hl27qm98LU1CRE88rWEvOuxENOOJVSm4FxPYKOiyAY/wCyvHDt91jEzSXGfsrrcBVqAVioMLGNAAkvrCg4PlowWyffKc0O1m33AHykfQpMkeSoeEuLs5ppTiKhkpytLsQhlbRYcXBUrlzmEQVLHCuys8i/yMVV25LesWTnYCOWFSQp30gmeIX+ov8ATto6mYTe5shBhDDKvM1RkZWSS0I5t7LhQrVKhz7LxYrZX6gxLZD007+YPc/unCosWJMXxDl+RWvKI27u6H2AmswdiCSsWIv6FQWqjY123kOInvEqCjgHJPuvFiZimPKl+EJPusWIGNmtgwtnhYsRMS2wW1wVixAJp2Cjux4SsWImBNfulXWD4gsWKGUrj7LmmuMK+3JWLFWPROfYN1Tn/vp/ulmtcOkiVixRydoa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902" name="AutoShape 6" descr="data:image/jpeg;base64,/9j/4AAQSkZJRgABAQAAAQABAAD/2wCEAAkGBxMTEhUTExQVFhQSFhYVFBUXFxQVFBQUFBgWFxQUFBUYHCggGBolHBQUITEhJSkrLi4uFx8zODMsNygtLisBCgoKDg0OGxAQGywkHyQsLCwsLCwsLCwsLCwsLCwsLCwsLCwsLCwsLCwsLCwsLCwsLDcsLCwsLCwsLCwsLCw3LP/AABEIAJQAsAMBIgACEQEDEQH/xAAbAAACAgMBAAAAAAAAAAAAAAAFBgMEAAIHAf/EADYQAAEDAwMCBAUCBAcBAAAAAAEAAhEDBCEFEjEGQSJRYXETMoGRobHBByNCchRDYtHh8PFS/8QAGQEAAwEBAQAAAAAAAAAAAAAAAQIDAAQF/8QAIhEAAgICAgIDAQEAAAAAAAAAAAECEQMhEjEEIjJBURNC/9oADAMBAAIRAxEAPwBxubgSEPvL4ZEpFu+sJjbyqlXqAlvBk+6nYgPuwXXDv7k+9O0jEyueWFx/Mk908afcw3CjkHgM1R69p8IVbXclFGnCkUPKi2tG5UL3Kew5Rj2Z9B63GFJU4WtAYW1ThdRIU+on8pPBymzqVuCktpyoyewoslWLGpBVQLSpU2pVINDjaXTYW91VaRyku31LPKKm5kcql2LRDevyqW5bV3SVtSa9oYGfPVnyJDRgNA9cqbml2UhjcnRqHInptHchNa2fTJa8EHy9PoiGm3QaFSydNDA2yQvULeEQo3wIgKnftcQtJoKTEDR7H4lQNXR9N6cZt+WcJL6XIFYSuuaXWEJmtiQ6EnUunWA7oghT6NZhw4wEw6/TlpjlCNH3MbB5SNbHRaZZhqsgYVWtd9u5Vun8qlIoiu5qs2AyoKisWHKEezMO0eF7VXlE4XtRdZIU+pBgpHBynjqQ4KSAMqE+xkSBePErwFZuSDG1nZS7hF3WkBeaU2UTuqfhVK0ILTmbnhvmYVm41ajSqtaGjdiHExGwSGg+qgqYfMTEnGcASf0S9fXVN5aWOYTIcHSDkGZ/CjJbOvx5JWOdesLinLtoqAF0f/LezSR5oE5p7KtYvLnOeXTPMcF3fCN6dpb6hEDCeCbRPO48tEmnbhyjLIIytzojmN9UDuKrmPg4U8kZIOOmhX0mrD5C6Do+qkcpa6c0QHxOTHdWQa3GFTJPehcKjx2EauoAnKoPvm5OEsXl08YlVKly9w2jCp9WQclyoO6fdfEqE9hwmppwljp+z2tBTG52FFsqkQVX5RTp+zdVcQMAfMfL/lBKxTd0rcMbRaARLiST6ycJsSuRpaQfoWrGYAk+ZyVa94S51D1TbWTZqvG8gltNuXujyb5epwuW6v8AxPvKrop/Dt6Z4xvqfV7sfYLplOMewwxSkdg1nQaFwwtcNrjw9uCD+649r2iVbSrsqQQ4EscPlePMf7IbV1q63NL7qs5zjjx7Gwe54CNdR3z3ilTdna3fuOTudgwT2woSnGfQ2TE8fYFLl4wrNq3ptSokw9ozUUvW+FDtIMBWdRvIacqn0KuyXpfSxUNZ7uNvw2Hyc8Hc4e2PuucXvTjKhG4OY4EhwbA8U5kRzK7TpVDZQYCIMNcfVzvEf2SxfaE01qj2vI3Pc4giYk9vRDJCSS4lcco7UgFVsW06NItaGhpLIA8sj9009O1m7QquoaM51OmynMNL3uJzJdAH6H7oLcWNajkEop8dsWlKWjod1dN28hIeuHecK3o1vWrZcTCPv0JsJn7roMfR7FfS6rqY8QhSajrLSICarrSQRwlnUNB8gueUHdjQaUdinc3PiVnT2yVU1DT3tfB4R/SbYAZVW6VHJGDlOwpYGBCuvfhVaWFu8qJ1EdWqqp1827HADcanyYnaRy6PZEKdiXLy56d3tI+3oUUmtoMXHkuXQoXNk17/AIrnuqGoAS9xk+ykdpFONzjIGYn9Ghbvp7HfD2lobgNPaF7bN3O8JEjgHifP6KLk7PTjGMYm1rWoFrdzSTTx8pwPcjhWNfdJpnG3aQD7dvypKdCpJAc6SOS1u0+hET+UStNJ+M3aRGzMeU4hPDvRHyNwYqypKOSmO76dDRhULHTHOfta0mOYBMfZUunRwrHassWDeyJ6bpDq9VuJpsIdUJ4gH5fUlHNI6SIINbDYktnxH0McJhq1mMHw2ANAgBoHAXRCOrZN6Bt287vQH9EDu3AElFrp/A7uP4HP7IJdN3VdvYHP7ozFQz6LaD4TSeTn78Kprli0tOFdsLmWgBbXwlqZq40MtATSGNYIGIW+qavTpxJGcILeX/w3EH6JL6l1PeQJmDPslhNVQZwfZ141QVo6g0petLtzjCO2jipqdhcQNrGlA9kCaNmE/XNPC5/r7tjilyIfG6JaNWSpxMjBUPT1PenG302e0pVFsRvZR04BHbK2Dj6DlWLPRQMu+w/cok2mG4AgLojD9EZy/qnRXlxrhstc50gf07TAn0gJUDYJM7V3EWwAjkGT98lca/irqNGlcCjQpgPaN1V5Lmsk8NbGCR3Ucnj27idWPyeKqRX0+tUc8eIn2/RdV6S0/bQmoPHUMnzAHCV/4aWrnWzTXo/DrGS0n/MYfleB/SfT6roNpb7QB5CE+LDx2xcufnpdHh0ykeW7vclT02NYIY0NHoAF6StHn8K9IhZWuayEVKsu+p/T/lWbt/jjzCGVqnzHyn8kD9lmxTxxl0ntgeyAanqDaZ58VQ4/tHJV24vCcDHnHMBJN/Uc+oXuxnA8gOAuXLko6vF8d5W/xHQdK1Nscq5d6o2OVzVt09okFCr3XqoIE4VYZeSoTLhcGNGuVPiGQkfXrdzU06TXDxLlHrNqHjAUE/YvJeg10nhqK2N63zQWqyWofTcaZ5Wxkcqpj5WuhtXNur7kFwyruo68WN7lJF5dVK1TAJk4AyST2CpLZHofegqbqrtrfcnsB5ldVtqIY2Bk9z5pY6S0f/CUA3/McAap/wBXZvsP1THaVCZn0VYRpAsnf7kT3C0h0jxY9QFu3yXlRkiFQxI5q4F/Fi9e+4NoG7KdGHOnmo9wneXHJGcRjldvBfT48TfI8j2KTv4odNtu6AuKTSbilDQBy9jiMOHeOR9VgPoYekqnxLWhVPJpMk+sCT+EZa/8qlpNn8CjStxkUmNY4+ZAzH1U1dpLCAYcAc8rBNm1weCD7EFe1DglJfS/T1zQu3Pqv3UyxxlrjD3EiNzTwRkpxbxCCFTtAi+dFQHzEoA+t/LJ7vdj+0I1rsgNPuEt3Ids8GSB9ikmwpWWaDWtYS75nfgJR12u0H3Ra2sqxGUu9Q6PUB3ySuVwctnpeLKMHTZtbVQ4LKekiq7jCHWRc0Jp6erjutCLUqB5Ek06LVtoYaMBVrunCbjVbtStq7XdgrS4p2ccebVGULzwwV5VqNcFW1G1LGyELs6j39lFJovKUWbVqW90dk49G9PsDvjOA8Hy45f5/RLltp9XdMc8Lq1tbinTawAS0AE+Z7n7q2NW7ZzSNf8A1T2x28917TYqV5fimRjcXfgK4gY3BD6uovDiPhkAEt3O4MRBHvn7LazuN0z9FJc2+8AGIBnM8jjgomBrb+tUIDDTyJ7/AK57SidBhDRuw6MxxPmoqdrtODHsA36Y7IN1f1V/gmMcWlxe6Gt4mMmT2Cxhka0BalCOmeomXtL4jWlhadrmkzB5kHyIRUuz6LGIyYleMOFlw4KN8hueTwsYpazQ30wByXKu63YxoaPqfMold+FntlKOrX7hwldLbCgrTqNCC9QPaWkYQGte1ZmSqd1fuPJXOs6ui/8AJ/QLriFXs9Sc18CfZGattuEqDTbEb+MoSnylobi0tj30/Tc9oLkSvtOEcLTR6oa0KXU78bVelRC2mLOqEPEBe6dYNHYIHbamCi7L0geHKTLjcFbNjam9DJYUhuHGDP2TVSr728AHukLp+9LqzQR2Jj2CcqNaDxHmO6OHo2RU6LF06G+6Wbp8vbPmI+ivatULiQTHlHZC9MtHVam15JDfEPdO9iDBYUi0ye6ItcqjGluD2UrXJjI9qPS91toJvLXa2Pi0jvp9tx/qZPaR+QEdOVLSAAOeFqMJ38MdCqW9GpUqyHXLmvDDgsY0ENDh2dk/QBORELdhPlz3VW6qdh3wsYyn4nT2C13bnegXr3bWwOStrZixjW8EtI9CkzVmSnSpkpK1arBI8jClm6LYdsCbJwoamkOJkBW7Z43pptrYQuSML7OpyoUWWxiCOFFRoFrkz3NsMoFqNQNE+SdIRsJW1Z0QoLqnUK96buRUTG+2EK+NVsjN/hyGxpS4JnpU9oRGz6fDTMZVq+s4au3yZKS0cvixcGVekKwN20HsHT9l0OpSEbicemVzfoug4XYeeIcPuF0LbDpnB5HZcuP4l8jblsG6hT3/ACEgjj/UPVVNLc5lQOPaUVq3DDxyPoqVA7nwmZMKurF5HaFM04VWiRKne+Md+/oiA13Sp6Hl27qm98LU1CRE88rWEvOuxENOOJVSm4FxPYKOiyAY/wCyvHDt91jEzSXGfsrrcBVqAVioMLGNAAkvrCg4PlowWyffKc0O1m33AHykfQpMkeSoeEuLs5ppTiKhkpytLsQhlbRYcXBUrlzmEQVLHCuys8i/yMVV25LesWTnYCOWFSQp30gmeIX+ov8ATto6mYTe5shBhDDKvM1RkZWSS0I5t7LhQrVKhz7LxYrZX6gxLZD007+YPc/unCosWJMXxDl+RWvKI27u6H2AmswdiCSsWIv6FQWqjY123kOInvEqCjgHJPuvFiZimPKl+EJPusWIGNmtgwtnhYsRMS2wW1wVixAJp2Cjux4SsWImBNfulXWD4gsWKGUrj7LmmuMK+3JWLFWPROfYN1Tn/vp/ulmtcOkiVixRydoa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5761553" y="1458548"/>
            <a:ext cx="1618942" cy="4795988"/>
            <a:chOff x="5761553" y="1458548"/>
            <a:chExt cx="1618942" cy="4795988"/>
          </a:xfrm>
        </p:grpSpPr>
        <p:sp>
          <p:nvSpPr>
            <p:cNvPr id="37" name="TextBox 36"/>
            <p:cNvSpPr txBox="1"/>
            <p:nvPr/>
          </p:nvSpPr>
          <p:spPr>
            <a:xfrm>
              <a:off x="5921768" y="2554251"/>
              <a:ext cx="1298512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GB" sz="1800" b="1" smtClean="0"/>
                <a:t>Subjective judgement</a:t>
              </a:r>
              <a:endParaRPr lang="en-GB" sz="18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61553" y="5838406"/>
              <a:ext cx="1618942" cy="416130"/>
            </a:xfrm>
            <a:prstGeom prst="ellipse">
              <a:avLst/>
            </a:prstGeom>
            <a:solidFill>
              <a:srgbClr val="E7D475"/>
            </a:solidFill>
            <a:ln w="19050">
              <a:solidFill>
                <a:srgbClr val="E7D475"/>
              </a:solidFill>
            </a:ln>
          </p:spPr>
          <p:txBody>
            <a:bodyPr wrap="square" lIns="0" tIns="90000" rIns="0" bIns="90000" rtlCol="0" anchor="ctr">
              <a:no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</a:rPr>
                <a:t>Perform</a:t>
              </a: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50"/>
            <p:cNvGrpSpPr/>
            <p:nvPr/>
          </p:nvGrpSpPr>
          <p:grpSpPr>
            <a:xfrm>
              <a:off x="6056415" y="3243933"/>
              <a:ext cx="1029219" cy="670312"/>
              <a:chOff x="2619254" y="3612259"/>
              <a:chExt cx="1029219" cy="735036"/>
            </a:xfrm>
          </p:grpSpPr>
          <p:sp>
            <p:nvSpPr>
              <p:cNvPr id="52" name="Lightning Bolt 51"/>
              <p:cNvSpPr/>
              <p:nvPr/>
            </p:nvSpPr>
            <p:spPr bwMode="auto">
              <a:xfrm rot="1650391">
                <a:off x="3091703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ghtning Bolt 52"/>
              <p:cNvSpPr/>
              <p:nvPr/>
            </p:nvSpPr>
            <p:spPr bwMode="auto">
              <a:xfrm rot="1650391">
                <a:off x="2619254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5761554" y="145854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761554" y="415250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6" name="Picture 19" descr="https://encrypted-tbn2.gstatic.com/images?q=tbn:ANd9GcQ8c7OwmvaCPc4SOamsTPT-E8A4w-ztvsU4DXt-mHcfYgq6zImZ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19364" r="13478"/>
            <a:stretch>
              <a:fillRect/>
            </a:stretch>
          </p:blipFill>
          <p:spPr bwMode="auto">
            <a:xfrm>
              <a:off x="5970342" y="4229116"/>
              <a:ext cx="1201365" cy="1005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</p:pic>
        <p:pic>
          <p:nvPicPr>
            <p:cNvPr id="90" name="Picture 7" descr="C:\Users\Raja Shobhana\Desktop\umpire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70342" y="1531950"/>
              <a:ext cx="1201365" cy="1010239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5761553" y="5255971"/>
              <a:ext cx="1618942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Objective</a:t>
              </a:r>
              <a:br>
                <a:rPr lang="en-US" sz="1800" b="1" dirty="0" smtClean="0"/>
              </a:br>
              <a:r>
                <a:rPr lang="en-US" sz="1800" b="1" dirty="0" smtClean="0"/>
                <a:t>measurement</a:t>
              </a:r>
            </a:p>
          </p:txBody>
        </p:sp>
      </p:grpSp>
      <p:sp>
        <p:nvSpPr>
          <p:cNvPr id="11" name="AutoShape 6" descr="data:image/jpeg;base64,/9j/4AAQSkZJRgABAQAAAQABAAD/2wCEAAkGBxQSEBUUExQUFhUUGRQaGBgXFxUZHhscGhUXHhoaFxgZHCggHBwlHBwYITEhJSkrLi4uGh8zODMsNygtLisBCgoKDg0OGxAQGy4kHyQ3OCwyLiwsLDQsMi4yMDU2MiwwLCwsLDIwNDQsLCwsLCw0LCwvLCw0LDQsLCwsLCwsLP/AABEIAKsBJwMBIgACEQEDEQH/xAAcAAABBQEBAQAAAAAAAAAAAAAGAAEFBwgEAwL/xABSEAACAQIDBAUHBwcKBAQHAAABAgMAEQQFIQYHEjETQVFhgSIyNXFzkaEUNFJysbKzIzNCYoKS0RUkQ1STosHC0vAWJVO0CBcm4TZjZHSDw/H/xAAaAQEAAgMBAAAAAAAAAAAAAAAAAQMCBAUG/8QAMhEAAgECBAQEBAUFAAAAAAAAAAECAxEEEjFBBSFR8BORscEiYXGhMoHR4fEGFCQzYv/aAAwDAQACEQMRAD8Au4Cvq1IU9QBrUrU9NUgVqVqV6VAK1K1PSoBrUrUr0r0ArUrU9KgGtStT01AK1K1K9KgFalanpUA1qVqelQDWpWp6VANalanpUA1qVqemoBWpWpUqAVqVqelQDWpWp6VANakBT0qAVMRT0qAa1KnpUAwp6YU9AI0HbxNtky6JQoDzy36NDyAHN3/V7us+NGBrMu8vMmnzTEkm4R+jQdipp8W4j40Bw5ztVi8U15sRIQf0QxRB6kU2996j8NmE0TcUcsqMOtXYH4HWrC3PbHQYzpZ8SvGkbBFjN7FiASzW5gAgW5UfbUbtsDLhpOhgjhlCsUeMcOoFxxAaMD13oSBu7/elIJVgxzcSOQqzGwKkmwElrAqfpdVxerpJrH5HV4Vp3dzmhxWWYeVjduEox7WjdkJ8eGhBUe9zaiaXHS4ZZHWGAheFSVDNwglmtz56X00qE2O2zxGAnVg7PCSOkiJJBBOpUE+Sw6rc+uvjeP6Wxntf8i0PGM8Iax4SSL9VwAbeuxBoSa5wWJWWNZEN0dVZT2hgCD7qrffjmU0EWGMMskRZ5ASjFbjgHOxHXXzuP2j6XDNhHPl4fVO+NuofVa49RWub/wAQP5nCe0k+4KEAnu22gxUubYWOTEzujNLxK0jEG0EpFwTrqAfCrh3gZ02Cy6adPPAVUPYzsFBt3Xv4VRm6z0zg/rS/9tNVu76vREv14PxVoCg5s0neTpWmlMhJPHxve/cQdPC1XZuj21fGI2HxDcU0Q4lY2BdNAb9rKbXPYRVFRoWIUC5YgAdpJsB76ktm83fBYyOdQbxN5S8rqdHU+Fx67UJNW1l7NNp8YJ5QMXiABJKABK+gDmw51pvB4pZUWRDdHAZT2gi4NZOzb5zN7WX8RqEGgd0eMkmypHlkeRy892dix0kIAuewVSWO2nxglkAxeJADyAflX5cRt11c+5b0PH9fEfiNVBZh+el9pJ980BofdLi5JspheV2kctPdnJJNpnAuT2AAVN7YSsmX4pkYqywykMDYghDYgjkaHtzHoaD6+I/Hkqe229G4v2E34bUBm07UY23zvE/2r/xrTmRSFsJAxJJMUZJOpJKDU1k1uR8a03iMyOGyUzDnFhQy/WEQ4fjagAnePvOeKVsNgiAyXEk2hs3Wkd9LjrY+FVNjczmmbilmlkJ62dj9psPCuRmJuSSSbkntJuST66vzYPd3g1wcUk8KTSyorsZBxAcQuFVTpYA2vbqoCl8p2jxWFbihxEqd3ESv7jXX4VeG7bb0ZipilCpiEFyF0V1vbiQE3HeOq9Ce9/YjD4WBcThkEflhHRb8J4r2KjqNx1dtV9sjmTYbHYeVTbhlQHvVmCuP3SaEmltqpWXA4hlJVlikIINiCENiD21mf/inG2+d4n+1f+NaV2vP/L8V7GX7hrKY5UINY7MyFsHh2Yks0MRJJuSSguSe2pOorZX5jhfYQ/hrUrQCpUqVAKlSpUAqVKlQDCnphT0AqyhtR8+xPtpvvmtX1lDaj59ifbTffNAWbuhzmLB5Xip5yRGmIUEhSx8pIwNB3kURYjexlpRgJJLkED8jJ1j1UA7LYGSfZ7Gxwo0jtiYrKupNuhJ+AoZOxeYAXODnsP1KAgmOp8a0LuT9Dxe0xH471no1oXcp6Hi9piPxnoCnN4/pbGe1/wAi0Q7GbPfLckxqKLyxy9JF2lliHkj6y3X3UPbxvS2M9r/kWrK3BfNMT7YfhrQFVbJZ62BxsWI1shtIO1G0YW7QNbdoFWbv6lV8Pg2UghnkII6wY1IIoM3r7O/I8wYoLRYjikTsBv5a/vG/qYVwZrtD8oyzDYdzeTDSSAd8ZUcGvcbr4CgPfdZ6Zwf1pf8Atpqt3fV6Il+vB+KtVFus9M4P60v/AG01W7vq9ES/Xg/FWgKCyn5xB7WH8RaMN7+znyXHmVRaLFXcdge/5Re65IbxPZQhlPziH2sX4i1o3eRs78uwDxqPyqWki7eJf0R9YXXxoSDG43aHpcO2Ec+Xh/KS/XGxOn7LX8CKpnNvnE3tZfvtXdsbnpwWNhnF+FSBIO1G0Yeu2vrAqOzGQNPKy8mkkI9RdiD7qEF+7lvQ8f18R+I1UFmH56X2kn3zV+7lvQ8f18R+I1UFmH56X2kn3zQGgdzHoaD6+I/Hkqe229G4v2E34bVA7mPQ0P18R+PJU7twf+W4z2E/4bUBlhuXvrRG1B/9Nuf/AKWP7qVnc8q0PtP/APDT/wD2sf3UoDPD8j41otdtcJgMLhExDurPBGy8KO2gUA+aNNazo3X41Z+8DIMViY8vbDwSSquFQMUFwDpoaA7N523uDx2B6HDu5fpI2s0bqLLe+pFuyqrwX52P66feFd+ZbN4vDp0k+HljS4HE6kC55CuDBfnY/rp94UJNR7WejsT7CX7hrKg5Vqvaz0difYyfcNZVHKhBq7ZX5jhfYQ/hrUrUVsr8xwvsIfw1qVoBUqVKgFSpUqAVKlSoBhT0wp6AVZQ2n+fYn2033zWrjWX9pMmxLY3ElcPOQZpSCInII4zyIGtAWhuC+ZYj2/8A+pKsvFj8m/1W+w1XW4zCSRYScSRuhM9wHVlJHRpqARyqxcX+bb6rfYaAyK/M+s1oTcp6Hi9piPxnqinyPE3P82n5n+ik/hV9bncO8eUxLIjIwee6sCp1mYi4OvKgKX3jelsZ7X/ItWXuB+a4n2w/DWgHeDlGIfNMWyQTMpk0KxuQfJXkQLGrF3F4SSLDYgSRuhMoIDqy3HRjUXFATm9PZz5bl7hBeWH8pH3285f2luPXas3A1sFhWdt52xj4PFPLEhOGlJYFQSEY6sjdmtyD2HuoDh3WemsH9aX/ALaard31eiJfrwfirVZ7ncmklzKKcK3RQCRme2hLROiqD1nyr+FWhvgw7yZVIsaM7F4dFBY6SAnQa8qAz/lPziH2sX4i1ra1ZXyvJcSMRCTh5wBLESeikFvyi6nTlWqAaAznvZ2d+SY9mUWixF5Et1HTpF/e8r9oUFVpbePsv/KGCZFt0sZ44idPKHNSeoMLj3HqrOOIwEschjeN1kBsUKniuOqw5+HOhJfu5X0PH7Sf8Q1ROf4VosXPGwsUlkB/eNvhY+NaG3X5O+FyuGOUFXPSOynmvSOWAPeARQ9vR3dNjG+U4Xh6ewDobDpAORB5BwO3Q6UIITdLt3h8NhzhcS/R8LO0bkHhsxuVJHI8RJ153qU3l7w8K2Ckw+GkE0ky8BKeaqnziWPWRpYdtU9mGVzQMVmhkjI+kjD3HkfCvPCYGWUgRRyOT1Ipb7BQHOEJNhqToPWdBWjdtcMYtn5ozzTDop9YCj+NCO7XdpIkqYrGqFKaxwmxIbqZ7G2nUO2j7eRCz5Ti1VWZjGbBQSTqOQGpoDMLdfjWrtlh/MsN7GL7grMLZFitf5tiOv8AopP9Nag2ZUjB4cEEERRAg9XkjnQAjvx9Ff8A5oftaqEwX52P66feFaA30YZ5Ms4Y0Z26WI2VSxsL3NgL1R2CyPEiRL4afRk/opPpDuoDTO0UBkwU6Dm0UgHihrKC8q1+vIf76qonbzdjiIp3lwkZlhcluBPOjubkcJN2Xna2o00oCe2P3r4WLCRRYkSq8SKl1TiDBRYEWOmlr6c6MNmtv8Jj5+hgMnGEZ/KQqLKVB1v+sKz02Q4oG3ybEf2Un8KOdy+WTR5oWkhlReglF3RlFy8WlyOehoC+KVMDT0AqVKlQCpUqVAMKemFPQDGgneLt4MtVERRJPICVU3CqAQOJ7a+oDnY0bGs3b28aZc3xA6oujjHhGrH4saAnMu3zYxXHTwwSJ1iNXRh6izsD6reNXPkuaR4qBJ4jeOQAr294I6iDcEd1ZOKHhBtoSQD1XFrjwuPfV4bhsx48HNCecMlwP1ZASP7ytQBxtPn8eBw7zy34VsABzZjyUd5/jVO4nfNjTJdIsMqX0VlkY2726Qa+oCpjf/mHzWAHnxyEeryV+1vdVQ8B4eKx4b2v1Xte3uoDSmwG2K5lAzcPBLGQJEve1xoynrU6+40V1QO43GFMyaP9GWF/ehUj4cXvq7dos4TCYWSeTzY1Jt1sf0VHeTYeNAfOe59Bg4zJiJFjXqvqT3Ko1Y+oVXGZb6YgSIMK7jtkYJfwAY2qrNos9mxs7TTNcm/CvUi9SqOzv66ltm93+Nxqh44wkZ5PIeEH6o1JHfa3fQBllu+GWSaKP5JEokdEuJWNuJgL24B21cgFUlle6DFxTxSGXD2jkjcgF72VwT+j3VaO2O0KYDCPO2pGiL9JyDwj7Se4GgPTaHabDYJOPESBb34VGrNb6KjU1XeYb7FBIgwrMO2RwnwUNaqnzfM5cVM0078cjnUnwsFHUBytRJs/u1x2LQSBFijbVWlPDcdoUXa3rtQBvs3vbmxWLgw7YWNRK6qWEjEi/WBw61M7xtu3y2aFEgSXpEZrsxUizAaWU9tDuy+6nFYbGwTvLAVikViFL3IHZdbVPbztg58ymheF4lEaMp4y3MsDpYHsoAY/87Zv6nF/av8A6aR32zf1OL+1f/TQ7tTu3xOAwxxEskLKCq2Qte7Gw5ihHCwGSREFgXZVF+1mA199CSzzvrmPPBw/2jf6KNMw20aHJoswWFOKQR/k+IgDja3nAX+FAX/kvjP+th/fJ/poj29ytsLs3HA5UtEcOpK3sSJOq9CCLwe+iZ5Y0+SRDjdFv0j6cTAXtw686tXaLOEweFkxEl+GMXsOZPIKO8mwrLWVfOIfaw/iLV/b6PREn14fvigACbfPjek4liwwjv5hEhNu9w4177eBq1ditq48xg6RBwOptJGTcqerUc1PMH/EGsxUWbr9ovkWYRljaKb8nJ3cR8lj6mt4E0BpQ1TGK30zJI6/JIjwsy36R9eFiL+b3VcwNZIzP8/L7ST75oDTOw2ftj8EmIZFQuXHCpJA4WI5kD7KnZHABJIAAuSeQA6yaCtzh/5RF9aX8RqA98G2rTStg4WtFHpKR/SPrdD+oOzrPPlqAU7S73sNAxTDocQ45tfgjv3NqW9YFu+gzEb5cwJ8lMKo7DHK3vPSD7KBcsy2XESrFDGzyNyVftJ6h3m1WPl+5TEOoMuJijP0VjaS37XEv+NALLd9eIUjp8PC69ZjLIfAMzA+8VZGyu3uDx/kxOUl64pBwt4dTD1GqpzvdDjIFLRPHiAOYUFG8FYkE+NDuyOy0+MxYhQNGY2vI5BBit19z9g53oDUIpV5YdOFFFybAC7G5Nusntr1oBUqVKgGFPTCnoBVlXbHE9JmOKf6U0vwYgfAVqbEPwozHqBPuFZFnm43Z/pszfvEmgCrE5T/AOn4cRbli5bn9VlCfejHvqY3F4/gzCSL/rxHxMZuPgW+NFOXZN0uynR2uTE8q+sSGQfZVU7F5iMPmGGmJsqSDiP6rAq391jQE5vix/S5tKAdIVjj9wLH4sa8c1yno8hwcxFjLiZifUVZV94jv40O5xiWxGKmk85pppCO/jkPCB7wKuXetlIhyOGMcsO2HH90qftoCt91uJ4M3wp+kzr+9G4o83+5iRFhsOCQHZpG7+AWUHuuxPrAqq9mcV0WNw0nUk0V/UXAPwvVg7/kPynCnq6OQePGKABNkcPh5MbEuLdUw4JaQubAhQSF/aaw9RNaBi28ywAAYuAAAWAOluq1hyrNuDwkkrcESPI5uQqKWNhzNhrXf/wxjf6pif7GT/TQk0RFt3lzMqri4SzEKovzJNgB33qtd/eZlsRh8PfREMpH6zsVU+sBW/eoPyPZzGLioGbC4kATQkkwyAACRbknh5Wqb34IRm1+owQ2/flBoQQu72LCnHI+NkRIogXs/J25Kp7Rck2/Vq9V2+y3+uQ/vVm7A4CWZisMckjAXIRWYgdpCjlXb/wxjf6nif7GT/TQGi8JtrgJZFjjxUTO5sqg6k9gogFZw2F2fxSZnhHfC4hVWVSWaKQADXUkiwFaPWgAPfX6Jf2kP3xVDZN86g9tD+ItX1vr9Ev7SH74qhcl+dQe2h/EWgNbUB77PRD+0h++KPKA99noh/aQ/fFAUHlXziD2sP4i1f2+j0RJ9eH74qgcq+cQe1h/EWr+30eiZPrw/fFAUBlqgzxAi4MkQIPWC6gipTbjIjgsdNBY8APFH3o2q+7Vf2ajMr+cQ+0i++tXbvt2e6fCDEoPLw1y3fGbcX7ps3qvQkm91u0Py3L0LG8sNopL8yVUWY/WFjftvWdsz/Py+0k++aLd0u0PyTMFRjaLE2jbsDX8hvfp+1Qlmf5+X2kn3zQgu/YLMfk2zjT/APSXEsPWGa3xtVEFiTckkm5JPWTzPiauPKUJ2Rmt1LMfBZrn4A1TZFCTQm6DZxcNgUmI/K4lQ7N1hDqijsFtfWTRnmGNjw8bSysEjQXZjyA7TXDsdiFkwGFdOTQxfBACPfp4VxbyMO8mV4lI1Z3ZNFUFifKHIDU0IGO3+W/1yH96vKLbbK1LMuKw4LkFiLAsQLAsQNTbTWs//wDDON/qmJ/sZP8ATXDjcDLC3DLG8bEXs6lTblex6tDQGnsq2sweJl6KDERyPYnhU3NhzPq1qcrPe5Ef82HsZf8AJWhKAVKlSoBhT0wp6Ah9scV0WX4p/owTW9fAQPjWVBoP99laT3s4no8oxP6wVP3nUVmt1JFhzN7UBqbY/CAZZhoyNDBGCPrIL/bWZs1wRgxEsJ/ondP3WIHwrV+Ah4IY0+iiL7lArPO9/LuhzaVv0ZljkHrKhW/vKT40Bwbt8t+UZphkIuFfpG9UY4vtC++rs3twcWUYj9Xgb3SLQHuEyy8+IxBHmIsa+tyGb4KvvqzN4cPHlWMA1PQSkfsqW/woDLjkgXGhFyPXV7b5crOJy6LEoLmGzn2bqOL3HhPvqizWoNkJRPleGLAMHgQMDqCOGxB+IoDOGzubvhMVFiI9Wia9r24gQQyn1qTWmNm9pMPjohJBIG0HEtxxKexl5g1Se3+7ibBu0uHRpMMSSAoLNH3MBqQOph494JG5VuJSVYcipII9RGooDX1VNv5yUtHDilF+jJjkP6rG6k9wa4/aqs8hzXEHF4cHETkGaEEGaQgjpFFiOLUd1adzDApNE8UihkkBVlPWDQGZNi9oWwGMScC6i6yL9JG527wbEeq3XWkskzqHFxCWCQOp7OY7mXmp7jVA7b7AT4CQsitLhr+TIoJKjTSUAadflcjbqvahCGUoeJGZW+krFT71N6Emv7UhWadg80nbNMIrTzspmUENLIQefMFrGtLChACb6/RL+0h++KoXJfnUHtofxFq+d9fol/aQ/fFUNkp/nUHtofxFoDW1Ae+z0Q/tIfvijygPfX6If2kP4goCg8q+cQe1h/EWr+30eiZPrw/fFUDlPziD2sP4i1f2+j0RJ9eH74oCgcr/AD8PtIvvrWs8RCroysAVYEEHrBFiDWTMr+cQ+0i++ta3NAZW2tyRsDjZYDeysSh7UJuhHhp4VEyOSSSbkkkk9ZPMmrw327NmbDLi41Jkw+jga3jJ1NuvhOvqLVRpoSaD3WYVZsjWJ/Nk6dT6mdhVD5rlz4aeSGQWeJip77ciO4ix8a0DuejIyiC4tcykd4Mh1rj3obAfLl6eCwxKCxubCRRfySeph1Hw9QgEd0u3qYcDCYpuGMkmKQ3spY3Ksepb3IPVerrilDAMpBBFwRqD6iNDWSMZhHicxyoyOvNXUgjwNemDzOaHSKaWMdiSOo9wNqA1DtDtDBgoTJPIFFjYc2Y9irzJrNm1mfvj8XJiHFuKwVefCg80evrPeaip5mdi7szsebMSx8WY3or2G2FnzBwSGjw4PlSkEXHZFp5R1tfkPhQBnuFyQjpsYw0b8lH4G8h94UeBq4a5ctwEcEKRRKFSMBVA6gK6qAVKlSoBhT0wp6Ajs6yWHFxdFiEDx3DcJJGoOnIioIbuMtBBGFW4IPnScxy/SotJqDzfNUkws5w80bNGrXKOrcJ678JNja/OiJiszSJteVD+1Oy2DxgV8Ul+jBs4ZlIBtcXXUjlpXJspmhGAaSVmboy5PW3CLH+Nc+K2uixEDKiP5V1PFYcPYdCb1lGN6ip7mVanKkpSei5X2uTey+U4bDYcLhFCxsS36V2OguxbUnTrqUxkCyRsji6upVh2hhYj3UP7MZqnRiK3CUDMSeRF7k36q75NoIOgMyyCRAbeQb69lKsfDbvoimlLxErasg4932VElRh0JXmBI+nr8qifK8ujw8SxRLwxpoq3JsNdBc0BZNmkMeMeZuMKxfh5G3Eb+WBz+NTeYbUSLihFEqlQyqb3u1+wg6DWtXD11WTfQ28Rh3Rkl1CxqgMy2SwGIe82GgZ/pcIVvetjXfPjysyoQACLkn1GhTDYqNceZA/kcRPEQescvf11i8XC9ls7M1ajyWvuSUO7rLkdXXDKGUqwPFJoVIIPndRAoqFDW1+0zYNY2VA/SFrkkgAAA8x1m/wNeW0m20eBwsE8yOenKgKnCSLpxG9yBoPE1sKacnHculRmoKo1yegUc6H8w2JwEzFpMJCWPNlXgJ9ZW164NkMaZJnfiusi8Wp53NxYeo1KSYsnEizDh5c9O+sMbWjhXFS53aXn+hXQvVTaObAbAZfDIkseHVXjIZW4n0I6/OoglxCpq7Bb9pA+2vRnAFydAL3oFz3MI8ROgvaNdCxv2+Vp4VFasqavuV1J5UFmdZRDi4uinQPGSpK3I1U3HI1Bx7u8tRlYYZQysrA8cmhBBB87tp4dqIYMOhld2uzLcLfUa+AsRao3eDi1cQBJB1kgHkGA4WIHdVlKSqaM2qFCVVx2T3DwHSuHOcphxcRinQPGSCVJI1BuORvzqD2uzox4BngkUsSqB0ZdL8yNef8AGvvY3MG+QCWeTiILEsWDWBbQG2vgdatcLQzvQ17/AB5Nzzi3cZarBhhlupBB4pNCCCD53aKnM4ymHFRGGdA8ZIJUki5BuDoQedfXy1ZIC6SAKQ1nJsAbczfsNVxuRlxBbGrPK0gV4hcvx+WOl6QqbnQjg5acqrTTV0ZtNPmFEe7jLVYMuGUFSCDxSaEG4PndtFSTKdAQSOq4NcJzReNw3kqgJLHuoT2fxUceLZuOytxBSRzudLnqrW/uoNrLzV7eRhUbhJJ7h1IoYWOoPMHW47KB591GWtJx9G6i9+BXYJ6gvUO4V67IZni5cXOsrcUaFxoBZWDaAMO7WvqHMsQ2cNEJA0KrfhBWwHCLX6+LirZovxYtouxFN0J5Xz+nzC7B4VIkVEUKiAKqgWAA5ACva9D+KzkySTYdLo6K1pDawsBf1c+dc2xOYcUbJJJxPxGysbm1hyudRe9SVkrnOz+Gxa2xEMcluRYaj1NzFCsu6PLmNwsq9wla3xvRhnWJZMPI6W4lVit7c+rnUFsZmskkMkk8gKqwAZrDqBOvZqKm3K5YqTdNz2R45Zu0y6AgiAORyMpL8u46fCi+OMKAAAAOQAsB6hQLHmLtiJJhJZUOgY6WJt5oOtgb+Femx+8RMfi5MMInjZA7IWI8pUYA3H6J1Bt/CqKVZVL2KIzzBzSqEzfNnimjRVDB7X5352sLddTINbDi0k3uSpJtpbH1SpUqxMhhT0wp6AE9uNs4MvCrMsjGYPYIBew0JJJFuYqltj40USFJSS+hTygwUMeEueTcXP31Pb+C5x0XEpEYisjdTEvdrd48mhDZBgJzcHVSAeq/MjsvYGs4fiRsYR2rRDnDZo0HFwhW6RWRlbUEHtArxySfhfhsLN1+oV4YtNL31BAtb43royTDgsW+hb4itXPOWNio7P7bncx0aUcFUc9199vvYno8xjgu0lyjq6EDmeJSLDsqGyrNUXC/JyG43lDFuo+TYAdhvauzHYQSlVJICrK5PckZN/fwjxqDyiHjktZiwSRlC9bIpYA9x4beNdvEUYVoShLc8ZhqsqUozjsS5rrw2YSLL0im78rkA9QA0t3CuaUWJv6/fqPhX3g5eCRGtfhZTbtF9fhXmuH03GnJ2539P3PQcQnmqRSfK3qFfTmQBmNywHxFQeMVekIWwHwB5EVNJHwiwta7Wt2Fjb4WqAmU8ZHefia4WGS8adnf3+Zp492pxuu+hB53nEiNxtIzIlnQOSy6AWsp056eNCO0O2eKxwRcQyNGjBgioqi4uOY8q3CSOfImiDOYuJDGRZlEim/rNrf77KAncFybWUsTbuv/AAr0OCfJ31N3HRcYU4taK3156/mrP8y3dncwGIhWWMFLBri9uHhGoHdaipSLX8fhe9C2wECpKURbKZ5Bb9VlHV1DhNTuYqVw8qqCSgkW31SR9mtY/wBQUnVjSvre3n/BzOHyUJTtpr5fyDsebzfLJB07FDxqBxXUqRYC3Lr+Fd07KWuoIGg9wAue86nxoMFFsY0F+wfYKv4rQ8NQs9radNznym5Ntnrtzm6yFYFjVQgRuIE6FkBKgDTkRzvUIHuAe4dZNhbQa9Vc2Y/nGN73seVuajQ+qukIQBe+qqRcW0IuPCowEs1WTfQ93ClGlRhFd9Thx58oDs/2altlcb0QnUrxJIgUi9vKGqnw1r7xeBBy8zaXWZVv1kFNR77GufJYiY2PYdfsrf4hWccHLL9O/wAjz3gKXEXmfLX9PufG32MaXLIoUWwicvLr5wsbG3cWJt3UBbN5o+FxcUyEqUdb2PNb2Km3MWJ0qy2jBimZj5MUbOwte6i3EB32NV5stlUeLxyQHiEcgmsb2KgQyMhJ7mC1ycFUlKk1LRbl2OpwhUvHV6ovOc9Jfi14uffrQzibLxdYH2VLZRi+lwyOPOK2Nup1HC394GoeTzTfsP2VwsIpJyTehqY7Lmgra92ImPHyYZ5BE5UMGFuohhYHTS/YeqouFmDAqSGvoQSDf11ObPwJicTHE66OjJfrBEbEMvfcCoeGBwQeE6OqE9ja6HsOhr2PCJLwZLe5PGYTVWGbXKvPqE2KzN5jxsfPCX4dLgai/bX3k1+njI/RYG/YBzNR2GWy2sdCw9x/9xU7s8nnm2ugrVx1V0KUpxV2jGlHO0me2087mAKCxUuS3Ps6/E/CobJzqQzME6wL6kDs7eVFMijhN+Vtb8te2hHA3uw6h/8Ay9cvh+JlPBSp2/Dv1TfaOhin/izS75jZxinigkkQKWRSRxctOZ8NaGN2+YuMZM3kl5Y2BcmzC7gngA7dL9lqJNoEvhZx/wDLf4KTQRsIoOKIJ06KUn1KAT36AE6Vv8NyrXqcKn/rlbUtKDFOrq4JLA6X1qxMrxPSxI/LiAPj11X2VyWmjJ+kvxNqPckQrCinQqCD6wTXZxluRXhG7s76VKlWibwwp6YU9AU7/wCICUWwi28q8rX7rKLfGhDd/lLT8QDW/LYZQT39IWPr4QR+1Vjb38tSZ8EZNI1ecysOYjSIu1vXw++1cu7fJUhwOGcdIXxUscxutwqoXCm6iwBWxue2pjqWUnaXfQ8MzyzgwMhGrRYnhbTkApXt5E8PvqVyLJFGGwzG98Q54iPom9h4AfbUhtDCOizBABqIpOvnYX+K/GpbIo+PD4MhfJVATfSx6Ow077mq4/Dic/yN3GVZVMLle8l6XB5Mhd3mCDiUJiIbkgHishXTvItQtsLExzCGw5FiwPZwMD9tW7lyW6TySvFIx16+QBHgKrzYOM/yrOStrCa47Pylq6MarlGd+hwvDUXGxJTZT/P0hNypQC5A1AjIB07xUXluVM2LWEjVX8r1KQSfd9tGOL1zCK/GoVCAQpsxJN1JtoLVw7PYU/yhiXsQF4hrzuzC3hYH31yaCs5/U6leV1D6IeaAgv8Aqm3vrxXCA49FNtERrdpCX+3XwqRxnPEetPvCvVU/nqmw8mC5Pra32X99cXBUIxqu3fxSXsY4tuUY/X2RUmLwrmVhwkkyOtxc3YG5tbr66jNsslDTZlOCR0E+HjVQBb8oACT3aDTtverI2bi6bGRslxHE2Im9ZkZkU94sNPU1QmZ4XjwueEcJJxcYHbdVh5+J+2uvhYWTfU3+J187jB7e/wDAQbIYAx4ocQHD0UbIb9ZSxuO4WFTeKgD/ACjS9vsvr/jXlsyLSDjYcQhiAHWQSx94FhUoYrTSDqdL27+VTxem6korvmnz+5ycG8sW+9ijzA3HwAHivw2tre9rWoyw2EYkXBADIrG3Li0GngfdXtl0K/y4BYghQSDbzuh5+7X1mjCWBjPJwW4gYXHFexsGB1t31fjn48Kcny5X81+xqKjZtdHYBNtcsvmYRRbp+hA7BxHgP2VP5zlirjsIoHkMnR6j6CkfYRXttQgGY4BmHNiNNdbi3uJFSG0Y4Z8JITZUkcG/LVOv3Vhh4qM5Nd8j0Uq8nGkv+X7r2ODZXALJl8sTgEF5l6jrwgXHf30G7Pofks9wdGj1/asR43FWBsZIvyIcJuQXLXBGpJPu5a1AbNYQtlM5t57yOP2SvLtF1q7ExzYeou9GaXiZcbm+fuiKhyx5Uni5GTDS28UBW/jahPcvhelxsjfRw7ketio/366tDI4RJNwnkcGi/vWH+JoM3H4HocViFc+X0SAeSQDwyyCUXP0WVR+1WjhKa8FxejuWY2bdVP5INYoPNsLAtbTTW4J5ddzUdnOXiSXGLe3BG7DTs4T1d1xU9B5qd0x+xafEkJNjZCuiRC+nnfkyT8AB4Vy+H0VZvrb0ZXWk/EptbMCdh8tk+WwvYW4Ol5jzWDKNPXX3jcFdMcy+ZDio5O8+cGH94UQbAYbynkNrrHhowAb2AiVvjceN+yvjHYVR/KcCjjaRVlVBz8peodzC/ur0PD/gg/n+pPF5upW57K32ucj5eHjwo5CRcQwPfqyj4KKkdmIT8hkYDUvz7QAv/vXtgRb5AJBw9HC8jc9PIHO/eTf1V25M6/ILLqEEi3AtcgnUX7edVYqN6U0+jNem+aZx4SIPxo3mvG4b1WoKwAsvVqasCOH8z2OrKT3ni/jUTsNBH0c0cnAX6QjhNidFAuAe+9c7h1KTwkqV90/NJm5iE50ZpPp6sgf5NGIhnRuRgmPjw6EX7DQHsFkazYzCK7HhxUeILBTZlUdIvPsbhv76u3KMLdFHDdXiKcQt5PlPe+vXce6q12DkVcfl0ZKjoEzGMg/TE0gsO8ixt2A1v4WGWFjmUlaIa4HCC2He3nTkE9wIt9hozwsBXiuSeJmYd1+qhvL1DQYUA/0zH3Fyf999FddCvJt+fqYUIpK/09B6VKlWubAwp6YU9AVzvUyvESlZFR3gjhmBWPVuORkXzRqR0fHRrkMkbYaMxBhGFUIrKyEBRaxVgCCLdlSBpLQHJmOE6SJ0B4eNSpNgSARbkeZtfnX1l2DWGNY1vwoABfXl311UqiyvcyzO2XYa1D+R4Lo8ZiyYivSMjK/MMvCLi/UeK5t391ENfIrJO10YNXH4a4o8DwyvIGb8pbiXS1wLAjS4Nq7qVQSRb5XcOC5PHw3Nh1G9dwj8mx10tXtSqinh6dN3iu739WzJzb1IDAbPCCcSQuyJwqhisGBC3t5R10JJ59dDmF2El+RYmMyquIxGKOIMguVPDKGjRxoeHTUC3OrCpVbGKjoTOcpu8nc5MLCeFTIqdIALleV+vhJF7V79EL3tra1+6vSmNS1fUwAPGIsWeCRr2ePi0Umx4eC5t1aD30dR2Iv2614fJk6TpOEcduHitrw3va/ZeulasnPNb5cjCEbXIrMspE0sLk2EL8YA5k208rqHaOu1dOPy9JgocEhWVh61NxXbSqtKzui3PLlz00PhUFrWrgiy5IoXSNTwtxnhBJ1a9wt+Vz1d9SVM1S9LGO9wR2UgeKXhl4uJ4lK3W3CFcjhJ7eup7LcsXDwdFESADIwLEtYySM559V2Nd1fdU06KhDJctq1XUnmZEJljAKAwuHLcj3fwqTZAVsQDcWPf216Uqijh4Ur5O7GEpuWpGYfJIY5TKicLnnZmAOlvNvw/CvRMsjGIacL+UdQhNzyBFhbwHurvpVeuWhEpOXOXM+Sg7K+JYwQR1EEV60xqGk1ZkENh4m6OPhFyjt7rm9duAy2OIEItrszHr1bnY11KoHKvuqcPQ8GNr9PsrGcqjkeccQUWUAerSgbCbulgnOIhk4ZDLiGN0uOim5x+dfiXWzX5nUUe0qvXLQwI0ZSnRxqCQYvNYaHv7takFr6pVLbepCiloKlSpVB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AutoShape 8" descr="data:image/jpeg;base64,/9j/4AAQSkZJRgABAQAAAQABAAD/2wCEAAkGBxQSEBUUExQUFhUUGRQaGBgXFxUZHhscGhUXHhoaFxgZHCggHBwlHBwYITEhJSkrLi4uGh8zODMsNygtLisBCgoKDg0OGxAQGy4kHyQ3OCwyLiwsLDQsMi4yMDU2MiwwLCwsLDIwNDQsLCwsLCw0LCwvLCw0LDQsLCwsLCwsLP/AABEIAKsBJwMBIgACEQEDEQH/xAAcAAABBQEBAQAAAAAAAAAAAAAGAAEFBwgEAwL/xABSEAACAQIDBAUHBwcKBAQHAAABAgMAEQQFIQYHEjETQVFhgSIyNXFzkaEUNFJysbKzIzNCYoKS0RUkQ1STosHC0vAWJVO0CBcm4TZjZHSDw/H/xAAaAQEAAgMBAAAAAAAAAAAAAAAAAQMCBAUG/8QAMhEAAgECBAQEBAUFAAAAAAAAAAECAxEEEjFBBSFR8BORscEiYXGhMoHR4fEGFCQzYv/aAAwDAQACEQMRAD8Au4Cvq1IU9QBrUrU9NUgVqVqV6VAK1K1PSoBrUrUr0r0ArUrU9KgGtStT01AK1K1K9KgFalanpUA1qVqelQDWpWp6VANalanpUA1qVqemoBWpWpUqAVqVqelQDWpWp6VANakBT0qAVMRT0qAa1KnpUAwp6YU9AI0HbxNtky6JQoDzy36NDyAHN3/V7us+NGBrMu8vMmnzTEkm4R+jQdipp8W4j40Bw5ztVi8U15sRIQf0QxRB6kU2996j8NmE0TcUcsqMOtXYH4HWrC3PbHQYzpZ8SvGkbBFjN7FiASzW5gAgW5UfbUbtsDLhpOhgjhlCsUeMcOoFxxAaMD13oSBu7/elIJVgxzcSOQqzGwKkmwElrAqfpdVxerpJrH5HV4Vp3dzmhxWWYeVjduEox7WjdkJ8eGhBUe9zaiaXHS4ZZHWGAheFSVDNwglmtz56X00qE2O2zxGAnVg7PCSOkiJJBBOpUE+Sw6rc+uvjeP6Wxntf8i0PGM8Iax4SSL9VwAbeuxBoSa5wWJWWNZEN0dVZT2hgCD7qrffjmU0EWGMMskRZ5ASjFbjgHOxHXXzuP2j6XDNhHPl4fVO+NuofVa49RWub/wAQP5nCe0k+4KEAnu22gxUubYWOTEzujNLxK0jEG0EpFwTrqAfCrh3gZ02Cy6adPPAVUPYzsFBt3Xv4VRm6z0zg/rS/9tNVu76vREv14PxVoCg5s0neTpWmlMhJPHxve/cQdPC1XZuj21fGI2HxDcU0Q4lY2BdNAb9rKbXPYRVFRoWIUC5YgAdpJsB76ktm83fBYyOdQbxN5S8rqdHU+Fx67UJNW1l7NNp8YJ5QMXiABJKABK+gDmw51pvB4pZUWRDdHAZT2gi4NZOzb5zN7WX8RqEGgd0eMkmypHlkeRy892dix0kIAuewVSWO2nxglkAxeJADyAflX5cRt11c+5b0PH9fEfiNVBZh+el9pJ980BofdLi5JspheV2kctPdnJJNpnAuT2AAVN7YSsmX4pkYqywykMDYghDYgjkaHtzHoaD6+I/Hkqe229G4v2E34bUBm07UY23zvE/2r/xrTmRSFsJAxJJMUZJOpJKDU1k1uR8a03iMyOGyUzDnFhQy/WEQ4fjagAnePvOeKVsNgiAyXEk2hs3Wkd9LjrY+FVNjczmmbilmlkJ62dj9psPCuRmJuSSSbkntJuST66vzYPd3g1wcUk8KTSyorsZBxAcQuFVTpYA2vbqoCl8p2jxWFbihxEqd3ESv7jXX4VeG7bb0ZipilCpiEFyF0V1vbiQE3HeOq9Ce9/YjD4WBcThkEflhHRb8J4r2KjqNx1dtV9sjmTYbHYeVTbhlQHvVmCuP3SaEmltqpWXA4hlJVlikIINiCENiD21mf/inG2+d4n+1f+NaV2vP/L8V7GX7hrKY5UINY7MyFsHh2Yks0MRJJuSSguSe2pOorZX5jhfYQ/hrUrQCpUqVAKlSpUAqVKlQDCnphT0AqyhtR8+xPtpvvmtX1lDaj59ifbTffNAWbuhzmLB5Xip5yRGmIUEhSx8pIwNB3kURYjexlpRgJJLkED8jJ1j1UA7LYGSfZ7Gxwo0jtiYrKupNuhJ+AoZOxeYAXODnsP1KAgmOp8a0LuT9Dxe0xH471no1oXcp6Hi9piPxnoCnN4/pbGe1/wAi0Q7GbPfLckxqKLyxy9JF2lliHkj6y3X3UPbxvS2M9r/kWrK3BfNMT7YfhrQFVbJZ62BxsWI1shtIO1G0YW7QNbdoFWbv6lV8Pg2UghnkII6wY1IIoM3r7O/I8wYoLRYjikTsBv5a/vG/qYVwZrtD8oyzDYdzeTDSSAd8ZUcGvcbr4CgPfdZ6Zwf1pf8Atpqt3fV6Il+vB+KtVFus9M4P60v/AG01W7vq9ES/Xg/FWgKCyn5xB7WH8RaMN7+znyXHmVRaLFXcdge/5Re65IbxPZQhlPziH2sX4i1o3eRs78uwDxqPyqWki7eJf0R9YXXxoSDG43aHpcO2Ec+Xh/KS/XGxOn7LX8CKpnNvnE3tZfvtXdsbnpwWNhnF+FSBIO1G0Yeu2vrAqOzGQNPKy8mkkI9RdiD7qEF+7lvQ8f18R+I1UFmH56X2kn3zV+7lvQ8f18R+I1UFmH56X2kn3zQGgdzHoaD6+I/Hkqe229G4v2E34bVA7mPQ0P18R+PJU7twf+W4z2E/4bUBlhuXvrRG1B/9Nuf/AKWP7qVnc8q0PtP/APDT/wD2sf3UoDPD8j41otdtcJgMLhExDurPBGy8KO2gUA+aNNazo3X41Z+8DIMViY8vbDwSSquFQMUFwDpoaA7N523uDx2B6HDu5fpI2s0bqLLe+pFuyqrwX52P66feFd+ZbN4vDp0k+HljS4HE6kC55CuDBfnY/rp94UJNR7WejsT7CX7hrKg5Vqvaz0difYyfcNZVHKhBq7ZX5jhfYQ/hrUrUVsr8xwvsIfw1qVoBUqVKgFSpUqAVKlSoBhT0wp6AVZQ2n+fYn2033zWrjWX9pMmxLY3ElcPOQZpSCInII4zyIGtAWhuC+ZYj2/8A+pKsvFj8m/1W+w1XW4zCSRYScSRuhM9wHVlJHRpqARyqxcX+bb6rfYaAyK/M+s1oTcp6Hi9piPxnqinyPE3P82n5n+ik/hV9bncO8eUxLIjIwee6sCp1mYi4OvKgKX3jelsZ7X/ItWXuB+a4n2w/DWgHeDlGIfNMWyQTMpk0KxuQfJXkQLGrF3F4SSLDYgSRuhMoIDqy3HRjUXFATm9PZz5bl7hBeWH8pH3285f2luPXas3A1sFhWdt52xj4PFPLEhOGlJYFQSEY6sjdmtyD2HuoDh3WemsH9aX/ALaard31eiJfrwfirVZ7ncmklzKKcK3RQCRme2hLROiqD1nyr+FWhvgw7yZVIsaM7F4dFBY6SAnQa8qAz/lPziH2sX4i1ra1ZXyvJcSMRCTh5wBLESeikFvyi6nTlWqAaAznvZ2d+SY9mUWixF5Et1HTpF/e8r9oUFVpbePsv/KGCZFt0sZ44idPKHNSeoMLj3HqrOOIwEschjeN1kBsUKniuOqw5+HOhJfu5X0PH7Sf8Q1ROf4VosXPGwsUlkB/eNvhY+NaG3X5O+FyuGOUFXPSOynmvSOWAPeARQ9vR3dNjG+U4Xh6ewDobDpAORB5BwO3Q6UIITdLt3h8NhzhcS/R8LO0bkHhsxuVJHI8RJ153qU3l7w8K2Ckw+GkE0ky8BKeaqnziWPWRpYdtU9mGVzQMVmhkjI+kjD3HkfCvPCYGWUgRRyOT1Ipb7BQHOEJNhqToPWdBWjdtcMYtn5ozzTDop9YCj+NCO7XdpIkqYrGqFKaxwmxIbqZ7G2nUO2j7eRCz5Ti1VWZjGbBQSTqOQGpoDMLdfjWrtlh/MsN7GL7grMLZFitf5tiOv8AopP9Nag2ZUjB4cEEERRAg9XkjnQAjvx9Ff8A5oftaqEwX52P66feFaA30YZ5Ms4Y0Z26WI2VSxsL3NgL1R2CyPEiRL4afRk/opPpDuoDTO0UBkwU6Dm0UgHihrKC8q1+vIf76qonbzdjiIp3lwkZlhcluBPOjubkcJN2Xna2o00oCe2P3r4WLCRRYkSq8SKl1TiDBRYEWOmlr6c6MNmtv8Jj5+hgMnGEZ/KQqLKVB1v+sKz02Q4oG3ybEf2Un8KOdy+WTR5oWkhlReglF3RlFy8WlyOehoC+KVMDT0AqVKlQCpUqVAMKemFPQDGgneLt4MtVERRJPICVU3CqAQOJ7a+oDnY0bGs3b28aZc3xA6oujjHhGrH4saAnMu3zYxXHTwwSJ1iNXRh6izsD6reNXPkuaR4qBJ4jeOQAr294I6iDcEd1ZOKHhBtoSQD1XFrjwuPfV4bhsx48HNCecMlwP1ZASP7ytQBxtPn8eBw7zy34VsABzZjyUd5/jVO4nfNjTJdIsMqX0VlkY2726Qa+oCpjf/mHzWAHnxyEeryV+1vdVQ8B4eKx4b2v1Xte3uoDSmwG2K5lAzcPBLGQJEve1xoynrU6+40V1QO43GFMyaP9GWF/ehUj4cXvq7dos4TCYWSeTzY1Jt1sf0VHeTYeNAfOe59Bg4zJiJFjXqvqT3Ko1Y+oVXGZb6YgSIMK7jtkYJfwAY2qrNos9mxs7TTNcm/CvUi9SqOzv66ltm93+Nxqh44wkZ5PIeEH6o1JHfa3fQBllu+GWSaKP5JEokdEuJWNuJgL24B21cgFUlle6DFxTxSGXD2jkjcgF72VwT+j3VaO2O0KYDCPO2pGiL9JyDwj7Se4GgPTaHabDYJOPESBb34VGrNb6KjU1XeYb7FBIgwrMO2RwnwUNaqnzfM5cVM0078cjnUnwsFHUBytRJs/u1x2LQSBFijbVWlPDcdoUXa3rtQBvs3vbmxWLgw7YWNRK6qWEjEi/WBw61M7xtu3y2aFEgSXpEZrsxUizAaWU9tDuy+6nFYbGwTvLAVikViFL3IHZdbVPbztg58ymheF4lEaMp4y3MsDpYHsoAY/87Zv6nF/av8A6aR32zf1OL+1f/TQ7tTu3xOAwxxEskLKCq2Qte7Gw5ihHCwGSREFgXZVF+1mA199CSzzvrmPPBw/2jf6KNMw20aHJoswWFOKQR/k+IgDja3nAX+FAX/kvjP+th/fJ/poj29ytsLs3HA5UtEcOpK3sSJOq9CCLwe+iZ5Y0+SRDjdFv0j6cTAXtw686tXaLOEweFkxEl+GMXsOZPIKO8mwrLWVfOIfaw/iLV/b6PREn14fvigACbfPjek4liwwjv5hEhNu9w4177eBq1ditq48xg6RBwOptJGTcqerUc1PMH/EGsxUWbr9ovkWYRljaKb8nJ3cR8lj6mt4E0BpQ1TGK30zJI6/JIjwsy36R9eFiL+b3VcwNZIzP8/L7ST75oDTOw2ftj8EmIZFQuXHCpJA4WI5kD7KnZHABJIAAuSeQA6yaCtzh/5RF9aX8RqA98G2rTStg4WtFHpKR/SPrdD+oOzrPPlqAU7S73sNAxTDocQ45tfgjv3NqW9YFu+gzEb5cwJ8lMKo7DHK3vPSD7KBcsy2XESrFDGzyNyVftJ6h3m1WPl+5TEOoMuJijP0VjaS37XEv+NALLd9eIUjp8PC69ZjLIfAMzA+8VZGyu3uDx/kxOUl64pBwt4dTD1GqpzvdDjIFLRPHiAOYUFG8FYkE+NDuyOy0+MxYhQNGY2vI5BBit19z9g53oDUIpV5YdOFFFybAC7G5Nusntr1oBUqVKgGFPTCnoBVlXbHE9JmOKf6U0vwYgfAVqbEPwozHqBPuFZFnm43Z/pszfvEmgCrE5T/AOn4cRbli5bn9VlCfejHvqY3F4/gzCSL/rxHxMZuPgW+NFOXZN0uynR2uTE8q+sSGQfZVU7F5iMPmGGmJsqSDiP6rAq391jQE5vix/S5tKAdIVjj9wLH4sa8c1yno8hwcxFjLiZifUVZV94jv40O5xiWxGKmk85pppCO/jkPCB7wKuXetlIhyOGMcsO2HH90qftoCt91uJ4M3wp+kzr+9G4o83+5iRFhsOCQHZpG7+AWUHuuxPrAqq9mcV0WNw0nUk0V/UXAPwvVg7/kPynCnq6OQePGKABNkcPh5MbEuLdUw4JaQubAhQSF/aaw9RNaBi28ywAAYuAAAWAOluq1hyrNuDwkkrcESPI5uQqKWNhzNhrXf/wxjf6pif7GT/TQk0RFt3lzMqri4SzEKovzJNgB33qtd/eZlsRh8PfREMpH6zsVU+sBW/eoPyPZzGLioGbC4kATQkkwyAACRbknh5Wqb34IRm1+owQ2/flBoQQu72LCnHI+NkRIogXs/J25Kp7Rck2/Vq9V2+y3+uQ/vVm7A4CWZisMckjAXIRWYgdpCjlXb/wxjf6nif7GT/TQGi8JtrgJZFjjxUTO5sqg6k9gogFZw2F2fxSZnhHfC4hVWVSWaKQADXUkiwFaPWgAPfX6Jf2kP3xVDZN86g9tD+ItX1vr9Ev7SH74qhcl+dQe2h/EWgNbUB77PRD+0h++KPKA99noh/aQ/fFAUHlXziD2sP4i1f2+j0RJ9eH74qgcq+cQe1h/EWr+30eiZPrw/fFAUBlqgzxAi4MkQIPWC6gipTbjIjgsdNBY8APFH3o2q+7Vf2ajMr+cQ+0i++tXbvt2e6fCDEoPLw1y3fGbcX7ps3qvQkm91u0Py3L0LG8sNopL8yVUWY/WFjftvWdsz/Py+0k++aLd0u0PyTMFRjaLE2jbsDX8hvfp+1Qlmf5+X2kn3zQgu/YLMfk2zjT/APSXEsPWGa3xtVEFiTckkm5JPWTzPiauPKUJ2Rmt1LMfBZrn4A1TZFCTQm6DZxcNgUmI/K4lQ7N1hDqijsFtfWTRnmGNjw8bSysEjQXZjyA7TXDsdiFkwGFdOTQxfBACPfp4VxbyMO8mV4lI1Z3ZNFUFifKHIDU0IGO3+W/1yH96vKLbbK1LMuKw4LkFiLAsQLAsQNTbTWs//wDDON/qmJ/sZP8ATXDjcDLC3DLG8bEXs6lTblex6tDQGnsq2sweJl6KDERyPYnhU3NhzPq1qcrPe5Ef82HsZf8AJWhKAVKlSoBhT0wp6Ah9scV0WX4p/owTW9fAQPjWVBoP99laT3s4no8oxP6wVP3nUVmt1JFhzN7UBqbY/CAZZhoyNDBGCPrIL/bWZs1wRgxEsJ/ondP3WIHwrV+Ah4IY0+iiL7lArPO9/LuhzaVv0ZljkHrKhW/vKT40Bwbt8t+UZphkIuFfpG9UY4vtC++rs3twcWUYj9Xgb3SLQHuEyy8+IxBHmIsa+tyGb4KvvqzN4cPHlWMA1PQSkfsqW/woDLjkgXGhFyPXV7b5crOJy6LEoLmGzn2bqOL3HhPvqizWoNkJRPleGLAMHgQMDqCOGxB+IoDOGzubvhMVFiI9Wia9r24gQQyn1qTWmNm9pMPjohJBIG0HEtxxKexl5g1Se3+7ibBu0uHRpMMSSAoLNH3MBqQOph494JG5VuJSVYcipII9RGooDX1VNv5yUtHDilF+jJjkP6rG6k9wa4/aqs8hzXEHF4cHETkGaEEGaQgjpFFiOLUd1adzDApNE8UihkkBVlPWDQGZNi9oWwGMScC6i6yL9JG527wbEeq3XWkskzqHFxCWCQOp7OY7mXmp7jVA7b7AT4CQsitLhr+TIoJKjTSUAadflcjbqvahCGUoeJGZW+krFT71N6Emv7UhWadg80nbNMIrTzspmUENLIQefMFrGtLChACb6/RL+0h++KoXJfnUHtofxFq+d9fol/aQ/fFUNkp/nUHtofxFoDW1Ae+z0Q/tIfvijygPfX6If2kP4goCg8q+cQe1h/EWr+30eiZPrw/fFUDlPziD2sP4i1f2+j0RJ9eH74oCgcr/AD8PtIvvrWs8RCroysAVYEEHrBFiDWTMr+cQ+0i++ta3NAZW2tyRsDjZYDeysSh7UJuhHhp4VEyOSSSbkkkk9ZPMmrw327NmbDLi41Jkw+jga3jJ1NuvhOvqLVRpoSaD3WYVZsjWJ/Nk6dT6mdhVD5rlz4aeSGQWeJip77ciO4ix8a0DuejIyiC4tcykd4Mh1rj3obAfLl6eCwxKCxubCRRfySeph1Hw9QgEd0u3qYcDCYpuGMkmKQ3spY3Ksepb3IPVerrilDAMpBBFwRqD6iNDWSMZhHicxyoyOvNXUgjwNemDzOaHSKaWMdiSOo9wNqA1DtDtDBgoTJPIFFjYc2Y9irzJrNm1mfvj8XJiHFuKwVefCg80evrPeaip5mdi7szsebMSx8WY3or2G2FnzBwSGjw4PlSkEXHZFp5R1tfkPhQBnuFyQjpsYw0b8lH4G8h94UeBq4a5ctwEcEKRRKFSMBVA6gK6qAVKlSoBhT0wp6Ajs6yWHFxdFiEDx3DcJJGoOnIioIbuMtBBGFW4IPnScxy/SotJqDzfNUkws5w80bNGrXKOrcJ678JNja/OiJiszSJteVD+1Oy2DxgV8Ul+jBs4ZlIBtcXXUjlpXJspmhGAaSVmboy5PW3CLH+Nc+K2uixEDKiP5V1PFYcPYdCb1lGN6ip7mVanKkpSei5X2uTey+U4bDYcLhFCxsS36V2OguxbUnTrqUxkCyRsji6upVh2hhYj3UP7MZqnRiK3CUDMSeRF7k36q75NoIOgMyyCRAbeQb69lKsfDbvoimlLxErasg4932VElRh0JXmBI+nr8qifK8ujw8SxRLwxpoq3JsNdBc0BZNmkMeMeZuMKxfh5G3Eb+WBz+NTeYbUSLihFEqlQyqb3u1+wg6DWtXD11WTfQ28Rh3Rkl1CxqgMy2SwGIe82GgZ/pcIVvetjXfPjysyoQACLkn1GhTDYqNceZA/kcRPEQescvf11i8XC9ls7M1ajyWvuSUO7rLkdXXDKGUqwPFJoVIIPndRAoqFDW1+0zYNY2VA/SFrkkgAAA8x1m/wNeW0m20eBwsE8yOenKgKnCSLpxG9yBoPE1sKacnHculRmoKo1yegUc6H8w2JwEzFpMJCWPNlXgJ9ZW164NkMaZJnfiusi8Wp53NxYeo1KSYsnEizDh5c9O+sMbWjhXFS53aXn+hXQvVTaObAbAZfDIkseHVXjIZW4n0I6/OoglxCpq7Bb9pA+2vRnAFydAL3oFz3MI8ROgvaNdCxv2+Vp4VFasqavuV1J5UFmdZRDi4uinQPGSpK3I1U3HI1Bx7u8tRlYYZQysrA8cmhBBB87tp4dqIYMOhld2uzLcLfUa+AsRao3eDi1cQBJB1kgHkGA4WIHdVlKSqaM2qFCVVx2T3DwHSuHOcphxcRinQPGSCVJI1BuORvzqD2uzox4BngkUsSqB0ZdL8yNef8AGvvY3MG+QCWeTiILEsWDWBbQG2vgdatcLQzvQ17/AB5Nzzi3cZarBhhlupBB4pNCCCD53aKnM4ymHFRGGdA8ZIJUki5BuDoQedfXy1ZIC6SAKQ1nJsAbczfsNVxuRlxBbGrPK0gV4hcvx+WOl6QqbnQjg5acqrTTV0ZtNPmFEe7jLVYMuGUFSCDxSaEG4PndtFSTKdAQSOq4NcJzReNw3kqgJLHuoT2fxUceLZuOytxBSRzudLnqrW/uoNrLzV7eRhUbhJJ7h1IoYWOoPMHW47KB591GWtJx9G6i9+BXYJ6gvUO4V67IZni5cXOsrcUaFxoBZWDaAMO7WvqHMsQ2cNEJA0KrfhBWwHCLX6+LirZovxYtouxFN0J5Xz+nzC7B4VIkVEUKiAKqgWAA5ACva9D+KzkySTYdLo6K1pDawsBf1c+dc2xOYcUbJJJxPxGysbm1hyudRe9SVkrnOz+Gxa2xEMcluRYaj1NzFCsu6PLmNwsq9wla3xvRhnWJZMPI6W4lVit7c+rnUFsZmskkMkk8gKqwAZrDqBOvZqKm3K5YqTdNz2R45Zu0y6AgiAORyMpL8u46fCi+OMKAAAAOQAsB6hQLHmLtiJJhJZUOgY6WJt5oOtgb+Femx+8RMfi5MMInjZA7IWI8pUYA3H6J1Bt/CqKVZVL2KIzzBzSqEzfNnimjRVDB7X5352sLddTINbDi0k3uSpJtpbH1SpUqxMhhT0wp6AE9uNs4MvCrMsjGYPYIBew0JJJFuYqltj40USFJSS+hTygwUMeEueTcXP31Pb+C5x0XEpEYisjdTEvdrd48mhDZBgJzcHVSAeq/MjsvYGs4fiRsYR2rRDnDZo0HFwhW6RWRlbUEHtArxySfhfhsLN1+oV4YtNL31BAtb43royTDgsW+hb4itXPOWNio7P7bncx0aUcFUc9199vvYno8xjgu0lyjq6EDmeJSLDsqGyrNUXC/JyG43lDFuo+TYAdhvauzHYQSlVJICrK5PckZN/fwjxqDyiHjktZiwSRlC9bIpYA9x4beNdvEUYVoShLc8ZhqsqUozjsS5rrw2YSLL0im78rkA9QA0t3CuaUWJv6/fqPhX3g5eCRGtfhZTbtF9fhXmuH03GnJ2539P3PQcQnmqRSfK3qFfTmQBmNywHxFQeMVekIWwHwB5EVNJHwiwta7Wt2Fjb4WqAmU8ZHefia4WGS8adnf3+Zp492pxuu+hB53nEiNxtIzIlnQOSy6AWsp056eNCO0O2eKxwRcQyNGjBgioqi4uOY8q3CSOfImiDOYuJDGRZlEim/rNrf77KAncFybWUsTbuv/AAr0OCfJ31N3HRcYU4taK3156/mrP8y3dncwGIhWWMFLBri9uHhGoHdaipSLX8fhe9C2wECpKURbKZ5Bb9VlHV1DhNTuYqVw8qqCSgkW31SR9mtY/wBQUnVjSvre3n/BzOHyUJTtpr5fyDsebzfLJB07FDxqBxXUqRYC3Lr+Fd07KWuoIGg9wAue86nxoMFFsY0F+wfYKv4rQ8NQs9radNznym5Ntnrtzm6yFYFjVQgRuIE6FkBKgDTkRzvUIHuAe4dZNhbQa9Vc2Y/nGN73seVuajQ+qukIQBe+qqRcW0IuPCowEs1WTfQ93ClGlRhFd9Thx58oDs/2altlcb0QnUrxJIgUi9vKGqnw1r7xeBBy8zaXWZVv1kFNR77GufJYiY2PYdfsrf4hWccHLL9O/wAjz3gKXEXmfLX9PufG32MaXLIoUWwicvLr5wsbG3cWJt3UBbN5o+FxcUyEqUdb2PNb2Km3MWJ0qy2jBimZj5MUbOwte6i3EB32NV5stlUeLxyQHiEcgmsb2KgQyMhJ7mC1ycFUlKk1LRbl2OpwhUvHV6ovOc9Jfi14uffrQzibLxdYH2VLZRi+lwyOPOK2Nup1HC394GoeTzTfsP2VwsIpJyTehqY7Lmgra92ImPHyYZ5BE5UMGFuohhYHTS/YeqouFmDAqSGvoQSDf11ObPwJicTHE66OjJfrBEbEMvfcCoeGBwQeE6OqE9ja6HsOhr2PCJLwZLe5PGYTVWGbXKvPqE2KzN5jxsfPCX4dLgai/bX3k1+njI/RYG/YBzNR2GWy2sdCw9x/9xU7s8nnm2ugrVx1V0KUpxV2jGlHO0me2087mAKCxUuS3Ps6/E/CobJzqQzME6wL6kDs7eVFMijhN+Vtb8te2hHA3uw6h/8Ay9cvh+JlPBSp2/Dv1TfaOhin/izS75jZxinigkkQKWRSRxctOZ8NaGN2+YuMZM3kl5Y2BcmzC7gngA7dL9lqJNoEvhZx/wDLf4KTQRsIoOKIJ06KUn1KAT36AE6Vv8NyrXqcKn/rlbUtKDFOrq4JLA6X1qxMrxPSxI/LiAPj11X2VyWmjJ+kvxNqPckQrCinQqCD6wTXZxluRXhG7s76VKlWibwwp6YU9AU7/wCICUWwi28q8rX7rKLfGhDd/lLT8QDW/LYZQT39IWPr4QR+1Vjb38tSZ8EZNI1ecysOYjSIu1vXw++1cu7fJUhwOGcdIXxUscxutwqoXCm6iwBWxue2pjqWUnaXfQ8MzyzgwMhGrRYnhbTkApXt5E8PvqVyLJFGGwzG98Q54iPom9h4AfbUhtDCOizBABqIpOvnYX+K/GpbIo+PD4MhfJVATfSx6Ow077mq4/Dic/yN3GVZVMLle8l6XB5Mhd3mCDiUJiIbkgHishXTvItQtsLExzCGw5FiwPZwMD9tW7lyW6TySvFIx16+QBHgKrzYOM/yrOStrCa47Pylq6MarlGd+hwvDUXGxJTZT/P0hNypQC5A1AjIB07xUXluVM2LWEjVX8r1KQSfd9tGOL1zCK/GoVCAQpsxJN1JtoLVw7PYU/yhiXsQF4hrzuzC3hYH31yaCs5/U6leV1D6IeaAgv8Aqm3vrxXCA49FNtERrdpCX+3XwqRxnPEetPvCvVU/nqmw8mC5Pra32X99cXBUIxqu3fxSXsY4tuUY/X2RUmLwrmVhwkkyOtxc3YG5tbr66jNsslDTZlOCR0E+HjVQBb8oACT3aDTtverI2bi6bGRslxHE2Im9ZkZkU94sNPU1QmZ4XjwueEcJJxcYHbdVh5+J+2uvhYWTfU3+J187jB7e/wDAQbIYAx4ocQHD0UbIb9ZSxuO4WFTeKgD/ACjS9vsvr/jXlsyLSDjYcQhiAHWQSx94FhUoYrTSDqdL27+VTxem6korvmnz+5ycG8sW+9ijzA3HwAHivw2tre9rWoyw2EYkXBADIrG3Li0GngfdXtl0K/y4BYghQSDbzuh5+7X1mjCWBjPJwW4gYXHFexsGB1t31fjn48Kcny5X81+xqKjZtdHYBNtcsvmYRRbp+hA7BxHgP2VP5zlirjsIoHkMnR6j6CkfYRXttQgGY4BmHNiNNdbi3uJFSG0Y4Z8JITZUkcG/LVOv3Vhh4qM5Nd8j0Uq8nGkv+X7r2ODZXALJl8sTgEF5l6jrwgXHf30G7Pofks9wdGj1/asR43FWBsZIvyIcJuQXLXBGpJPu5a1AbNYQtlM5t57yOP2SvLtF1q7ExzYeou9GaXiZcbm+fuiKhyx5Uni5GTDS28UBW/jahPcvhelxsjfRw7ketio/366tDI4RJNwnkcGi/vWH+JoM3H4HocViFc+X0SAeSQDwyyCUXP0WVR+1WjhKa8FxejuWY2bdVP5INYoPNsLAtbTTW4J5ddzUdnOXiSXGLe3BG7DTs4T1d1xU9B5qd0x+xafEkJNjZCuiRC+nnfkyT8AB4Vy+H0VZvrb0ZXWk/EptbMCdh8tk+WwvYW4Ol5jzWDKNPXX3jcFdMcy+ZDio5O8+cGH94UQbAYbynkNrrHhowAb2AiVvjceN+yvjHYVR/KcCjjaRVlVBz8peodzC/ur0PD/gg/n+pPF5upW57K32ucj5eHjwo5CRcQwPfqyj4KKkdmIT8hkYDUvz7QAv/vXtgRb5AJBw9HC8jc9PIHO/eTf1V25M6/ILLqEEi3AtcgnUX7edVYqN6U0+jNem+aZx4SIPxo3mvG4b1WoKwAsvVqasCOH8z2OrKT3ni/jUTsNBH0c0cnAX6QjhNidFAuAe+9c7h1KTwkqV90/NJm5iE50ZpPp6sgf5NGIhnRuRgmPjw6EX7DQHsFkazYzCK7HhxUeILBTZlUdIvPsbhv76u3KMLdFHDdXiKcQt5PlPe+vXce6q12DkVcfl0ZKjoEzGMg/TE0gsO8ixt2A1v4WGWFjmUlaIa4HCC2He3nTkE9wIt9hozwsBXiuSeJmYd1+qhvL1DQYUA/0zH3Fyf999FddCvJt+fqYUIpK/09B6VKlWubAwp6YU9AVzvUyvESlZFR3gjhmBWPVuORkXzRqR0fHRrkMkbYaMxBhGFUIrKyEBRaxVgCCLdlSBpLQHJmOE6SJ0B4eNSpNgSARbkeZtfnX1l2DWGNY1vwoABfXl311UqiyvcyzO2XYa1D+R4Lo8ZiyYivSMjK/MMvCLi/UeK5t391ENfIrJO10YNXH4a4o8DwyvIGb8pbiXS1wLAjS4Nq7qVQSRb5XcOC5PHw3Nh1G9dwj8mx10tXtSqinh6dN3iu739WzJzb1IDAbPCCcSQuyJwqhisGBC3t5R10JJ59dDmF2El+RYmMyquIxGKOIMguVPDKGjRxoeHTUC3OrCpVbGKjoTOcpu8nc5MLCeFTIqdIALleV+vhJF7V79EL3tra1+6vSmNS1fUwAPGIsWeCRr2ePi0Umx4eC5t1aD30dR2Iv2614fJk6TpOEcduHitrw3va/ZeulasnPNb5cjCEbXIrMspE0sLk2EL8YA5k208rqHaOu1dOPy9JgocEhWVh61NxXbSqtKzui3PLlz00PhUFrWrgiy5IoXSNTwtxnhBJ1a9wt+Vz1d9SVM1S9LGO9wR2UgeKXhl4uJ4lK3W3CFcjhJ7eup7LcsXDwdFESADIwLEtYySM559V2Nd1fdU06KhDJctq1XUnmZEJljAKAwuHLcj3fwqTZAVsQDcWPf216Uqijh4Ur5O7GEpuWpGYfJIY5TKicLnnZmAOlvNvw/CvRMsjGIacL+UdQhNzyBFhbwHurvpVeuWhEpOXOXM+Sg7K+JYwQR1EEV60xqGk1ZkENh4m6OPhFyjt7rm9duAy2OIEItrszHr1bnY11KoHKvuqcPQ8GNr9PsrGcqjkeccQUWUAerSgbCbulgnOIhk4ZDLiGN0uOim5x+dfiXWzX5nUUe0qvXLQwI0ZSnRxqCQYvNYaHv7takFr6pVLbepCiloKlSpVB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537251" y="1458548"/>
            <a:ext cx="1618942" cy="4795988"/>
            <a:chOff x="7537251" y="1458548"/>
            <a:chExt cx="1618942" cy="4795988"/>
          </a:xfrm>
        </p:grpSpPr>
        <p:sp>
          <p:nvSpPr>
            <p:cNvPr id="51" name="TextBox 50"/>
            <p:cNvSpPr txBox="1"/>
            <p:nvPr/>
          </p:nvSpPr>
          <p:spPr>
            <a:xfrm>
              <a:off x="7697466" y="2552103"/>
              <a:ext cx="1298512" cy="4403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Annual Meets </a:t>
              </a:r>
              <a:endParaRPr lang="en-GB" sz="1800" b="1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37251" y="5838406"/>
              <a:ext cx="1618942" cy="416130"/>
            </a:xfrm>
            <a:prstGeom prst="ellipse">
              <a:avLst/>
            </a:prstGeom>
            <a:solidFill>
              <a:srgbClr val="E7D475"/>
            </a:solidFill>
            <a:ln w="19050">
              <a:solidFill>
                <a:srgbClr val="E7D475"/>
              </a:solidFill>
            </a:ln>
          </p:spPr>
          <p:txBody>
            <a:bodyPr wrap="square" lIns="0" tIns="90000" rIns="0" bIns="90000" rtlCol="0" anchor="ctr">
              <a:no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</a:rPr>
                <a:t>Affiliate </a:t>
              </a: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6" name="Group 50"/>
            <p:cNvGrpSpPr/>
            <p:nvPr/>
          </p:nvGrpSpPr>
          <p:grpSpPr>
            <a:xfrm>
              <a:off x="7832113" y="3243933"/>
              <a:ext cx="1029219" cy="670312"/>
              <a:chOff x="2619254" y="3612259"/>
              <a:chExt cx="1029219" cy="735036"/>
            </a:xfrm>
          </p:grpSpPr>
          <p:sp>
            <p:nvSpPr>
              <p:cNvPr id="57" name="Lightning Bolt 56"/>
              <p:cNvSpPr/>
              <p:nvPr/>
            </p:nvSpPr>
            <p:spPr bwMode="auto">
              <a:xfrm rot="1650391">
                <a:off x="3091703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ghtning Bolt 57"/>
              <p:cNvSpPr/>
              <p:nvPr/>
            </p:nvSpPr>
            <p:spPr bwMode="auto">
              <a:xfrm rot="1650391">
                <a:off x="2619254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7537252" y="145854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537252" y="415250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92956" y="5282097"/>
              <a:ext cx="1446540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GB" sz="1800" b="1" dirty="0" smtClean="0"/>
                <a:t>Online Community</a:t>
              </a:r>
            </a:p>
          </p:txBody>
        </p:sp>
        <p:pic>
          <p:nvPicPr>
            <p:cNvPr id="10" name="Picture 4" descr="It's what you always hoped your portal would be.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88724" y="4162009"/>
              <a:ext cx="1259753" cy="1198914"/>
            </a:xfrm>
            <a:prstGeom prst="rect">
              <a:avLst/>
            </a:prstGeom>
            <a:noFill/>
          </p:spPr>
        </p:pic>
        <p:pic>
          <p:nvPicPr>
            <p:cNvPr id="4" name="Picture 4" descr="https://encrypted-tbn3.gstatic.com/images?q=tbn:ANd9GcQt0PYxfEHNqHXFISZOvTwW2aaKvuFXs8r7-sKG0keLptlDKE5l-6O58zG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08790" y="1699865"/>
              <a:ext cx="1206437" cy="699325"/>
            </a:xfrm>
            <a:prstGeom prst="rect">
              <a:avLst/>
            </a:prstGeom>
            <a:noFill/>
          </p:spPr>
        </p:pic>
      </p:grpSp>
      <p:sp>
        <p:nvSpPr>
          <p:cNvPr id="5" name="AutoShape 6" descr="ed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996987" y="1458548"/>
            <a:ext cx="1674506" cy="4795988"/>
            <a:chOff x="3996987" y="1458548"/>
            <a:chExt cx="1674506" cy="4795988"/>
          </a:xfrm>
        </p:grpSpPr>
        <p:sp>
          <p:nvSpPr>
            <p:cNvPr id="35" name="TextBox 34"/>
            <p:cNvSpPr txBox="1"/>
            <p:nvPr/>
          </p:nvSpPr>
          <p:spPr>
            <a:xfrm>
              <a:off x="4157202" y="2487704"/>
              <a:ext cx="129851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800" b="1" dirty="0" smtClean="0"/>
                <a:t>Traditional training</a:t>
              </a:r>
              <a:endParaRPr lang="en-GB" sz="1800" b="1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96987" y="5838406"/>
              <a:ext cx="1618942" cy="416130"/>
            </a:xfrm>
            <a:prstGeom prst="ellipse">
              <a:avLst/>
            </a:prstGeom>
            <a:solidFill>
              <a:srgbClr val="E7D475"/>
            </a:solidFill>
            <a:ln w="19050">
              <a:solidFill>
                <a:srgbClr val="E7D475"/>
              </a:solidFill>
            </a:ln>
          </p:spPr>
          <p:txBody>
            <a:bodyPr wrap="square" lIns="0" tIns="90000" rIns="0" bIns="90000" rtlCol="0" anchor="ctr">
              <a:no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</a:rPr>
                <a:t>Develop</a:t>
              </a: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44"/>
            <p:cNvGrpSpPr/>
            <p:nvPr/>
          </p:nvGrpSpPr>
          <p:grpSpPr>
            <a:xfrm>
              <a:off x="4291849" y="3243933"/>
              <a:ext cx="1029219" cy="670312"/>
              <a:chOff x="2619254" y="3612259"/>
              <a:chExt cx="1029219" cy="735036"/>
            </a:xfrm>
          </p:grpSpPr>
          <p:sp>
            <p:nvSpPr>
              <p:cNvPr id="46" name="Lightning Bolt 45"/>
              <p:cNvSpPr/>
              <p:nvPr/>
            </p:nvSpPr>
            <p:spPr bwMode="auto">
              <a:xfrm rot="1650391">
                <a:off x="3091703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ghtning Bolt 46"/>
              <p:cNvSpPr/>
              <p:nvPr/>
            </p:nvSpPr>
            <p:spPr bwMode="auto">
              <a:xfrm rot="1650391">
                <a:off x="2619254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 bwMode="auto">
            <a:xfrm>
              <a:off x="3996988" y="145854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996988" y="415250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3" name="Picture 30" descr="C:\Users\Hire Pradeep\Desktop\imagesCAYJL8ZD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52243" y="1546599"/>
              <a:ext cx="1508431" cy="8525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</p:pic>
        <p:pic>
          <p:nvPicPr>
            <p:cNvPr id="80903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52243" y="4308923"/>
              <a:ext cx="16192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4052243" y="5189471"/>
              <a:ext cx="1508431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Customized, personalized </a:t>
              </a:r>
              <a:endParaRPr lang="en-GB" sz="1800" b="1" dirty="0" smtClean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32421" y="1458548"/>
            <a:ext cx="1618942" cy="4795988"/>
            <a:chOff x="2232421" y="1458548"/>
            <a:chExt cx="1618942" cy="4795988"/>
          </a:xfrm>
        </p:grpSpPr>
        <p:pic>
          <p:nvPicPr>
            <p:cNvPr id="15375" name="Picture 15" descr="C:\Users\Hire Pradeep\Desktop\Shaadi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46509" y="4412246"/>
              <a:ext cx="1390767" cy="495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</p:pic>
        <p:pic>
          <p:nvPicPr>
            <p:cNvPr id="15381" name="Picture 21" descr="https://encrypted-tbn3.gstatic.com/images?q=tbn:ANd9GcQSQGaHwyeRfPc09624aIX_nvF06BcsKEHXDZ8eqGyQJ078UvTB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73881" y="1526310"/>
              <a:ext cx="736023" cy="1011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2392635" y="2554251"/>
              <a:ext cx="1458727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smtClean="0"/>
                <a:t>Personalized matching</a:t>
              </a:r>
              <a:endParaRPr lang="en-GB" sz="1800" b="1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32421" y="5838406"/>
              <a:ext cx="1618942" cy="416130"/>
            </a:xfrm>
            <a:prstGeom prst="ellipse">
              <a:avLst/>
            </a:prstGeom>
            <a:solidFill>
              <a:srgbClr val="E7D475"/>
            </a:solidFill>
            <a:ln w="19050">
              <a:solidFill>
                <a:srgbClr val="E7D475"/>
              </a:solidFill>
            </a:ln>
          </p:spPr>
          <p:txBody>
            <a:bodyPr wrap="square" lIns="0" tIns="90000" rIns="0" bIns="90000" rtlCol="0" anchor="ctr">
              <a:no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</a:rPr>
                <a:t>Transfer</a:t>
              </a: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47"/>
            <p:cNvGrpSpPr/>
            <p:nvPr/>
          </p:nvGrpSpPr>
          <p:grpSpPr>
            <a:xfrm>
              <a:off x="2527283" y="3243933"/>
              <a:ext cx="1029219" cy="670312"/>
              <a:chOff x="2619254" y="3612259"/>
              <a:chExt cx="1029219" cy="735036"/>
            </a:xfrm>
          </p:grpSpPr>
          <p:sp>
            <p:nvSpPr>
              <p:cNvPr id="49" name="Lightning Bolt 48"/>
              <p:cNvSpPr/>
              <p:nvPr/>
            </p:nvSpPr>
            <p:spPr bwMode="auto">
              <a:xfrm rot="1650391">
                <a:off x="3091703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ghtning Bolt 49"/>
              <p:cNvSpPr/>
              <p:nvPr/>
            </p:nvSpPr>
            <p:spPr bwMode="auto">
              <a:xfrm rot="1650391">
                <a:off x="2619254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 bwMode="auto">
            <a:xfrm>
              <a:off x="2232422" y="145854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232422" y="415250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438764" y="5106346"/>
              <a:ext cx="1298512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Algorithmic matching </a:t>
              </a:r>
              <a:endParaRPr lang="en-GB" sz="1800" b="1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67857" y="1458548"/>
            <a:ext cx="1618942" cy="4795988"/>
            <a:chOff x="467857" y="1458548"/>
            <a:chExt cx="1618942" cy="4795988"/>
          </a:xfrm>
        </p:grpSpPr>
        <p:pic>
          <p:nvPicPr>
            <p:cNvPr id="15364" name="Picture 4" descr="https://encrypted-tbn3.gstatic.com/images?q=tbn:ANd9GcQ0h5su-7MehBP8jDttkqyetS9oF2ed6fHdePWyjw9ndVTSNrPO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7113" y="1517926"/>
              <a:ext cx="1479438" cy="103375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5369" name="Picture 9" descr="C:\Users\Hire Pradeep\Desktop\untitled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06393" y="4368016"/>
              <a:ext cx="1341868" cy="58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</p:pic>
        <p:grpSp>
          <p:nvGrpSpPr>
            <p:cNvPr id="3" name="Group 43"/>
            <p:cNvGrpSpPr/>
            <p:nvPr/>
          </p:nvGrpSpPr>
          <p:grpSpPr>
            <a:xfrm>
              <a:off x="762719" y="3243934"/>
              <a:ext cx="1029219" cy="670312"/>
              <a:chOff x="2619254" y="3612259"/>
              <a:chExt cx="1029219" cy="735036"/>
            </a:xfrm>
          </p:grpSpPr>
          <p:sp>
            <p:nvSpPr>
              <p:cNvPr id="31" name="Lightning Bolt 30"/>
              <p:cNvSpPr/>
              <p:nvPr/>
            </p:nvSpPr>
            <p:spPr bwMode="auto">
              <a:xfrm rot="1650391">
                <a:off x="3091703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ghtning Bolt 32"/>
              <p:cNvSpPr/>
              <p:nvPr/>
            </p:nvSpPr>
            <p:spPr bwMode="auto">
              <a:xfrm rot="1650391">
                <a:off x="2619254" y="3612259"/>
                <a:ext cx="556770" cy="735036"/>
              </a:xfrm>
              <a:prstGeom prst="lightningBolt">
                <a:avLst/>
              </a:prstGeom>
              <a:solidFill>
                <a:srgbClr val="EEA632"/>
              </a:solidFill>
              <a:ln w="19050" cap="flat" cmpd="sng" algn="ctr">
                <a:solidFill>
                  <a:srgbClr val="EEA6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90000" rIns="90000" bIns="90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GB" sz="22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84530" y="2677769"/>
              <a:ext cx="1440000" cy="2180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Mass media </a:t>
              </a:r>
              <a:endParaRPr lang="en-GB" sz="1800" b="1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7857" y="5838406"/>
              <a:ext cx="1618942" cy="416130"/>
            </a:xfrm>
            <a:prstGeom prst="ellipse">
              <a:avLst/>
            </a:prstGeom>
            <a:solidFill>
              <a:srgbClr val="E7D475"/>
            </a:solidFill>
            <a:ln w="19050">
              <a:solidFill>
                <a:srgbClr val="E7D475"/>
              </a:solidFill>
            </a:ln>
          </p:spPr>
          <p:txBody>
            <a:bodyPr wrap="square" lIns="0" tIns="90000" rIns="0" bIns="90000" rtlCol="0" anchor="ctr">
              <a:no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</a:rPr>
                <a:t>Source</a:t>
              </a: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67857" y="145854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7857" y="4152508"/>
              <a:ext cx="1618941" cy="1547123"/>
            </a:xfrm>
            <a:prstGeom prst="rect">
              <a:avLst/>
            </a:prstGeom>
            <a:noFill/>
            <a:ln w="19050"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90000" rIns="90000" bIns="90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GB" sz="22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8039" y="4997342"/>
              <a:ext cx="1298512" cy="6540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1800" b="1" dirty="0" smtClean="0"/>
                <a:t>Open source</a:t>
              </a:r>
              <a:r>
                <a:rPr lang="en-US" sz="1800" b="1" smtClean="0"/>
                <a:t>; targeted  </a:t>
              </a:r>
              <a:endParaRPr lang="en-GB" sz="1800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Intelligent postings decisions </a:t>
            </a:r>
            <a:br>
              <a:rPr lang="en-US" sz="3400" b="1" dirty="0" smtClean="0"/>
            </a:br>
            <a:endParaRPr lang="en-US" sz="3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2" y="1764872"/>
            <a:ext cx="2939141" cy="452437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Thousands of positions to be filled</a:t>
            </a:r>
          </a:p>
          <a:p>
            <a:endParaRPr lang="en-US" dirty="0" smtClean="0"/>
          </a:p>
          <a:p>
            <a:r>
              <a:rPr lang="en-US" dirty="0" smtClean="0"/>
              <a:t>10+ driving factors – including government, geographic movement, retirement, hiring</a:t>
            </a:r>
          </a:p>
          <a:p>
            <a:endParaRPr lang="en-US" dirty="0" smtClean="0"/>
          </a:p>
          <a:p>
            <a:r>
              <a:rPr lang="en-US" dirty="0" smtClean="0"/>
              <a:t>Complex scoring </a:t>
            </a:r>
            <a:r>
              <a:rPr lang="en-US" dirty="0" err="1" smtClean="0"/>
              <a:t>algo</a:t>
            </a:r>
            <a:r>
              <a:rPr lang="en-US" dirty="0" smtClean="0"/>
              <a:t> to calculate best match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_type_name"/>
          <p:cNvGraphicFramePr>
            <a:graphicFrameLocks noGrp="1"/>
          </p:cNvGraphicFramePr>
          <p:nvPr/>
        </p:nvGraphicFramePr>
        <p:xfrm>
          <a:off x="3604701" y="2289435"/>
          <a:ext cx="5709000" cy="2894865"/>
        </p:xfrm>
        <a:graphic>
          <a:graphicData uri="http://schemas.openxmlformats.org/drawingml/2006/table">
            <a:tbl>
              <a:tblPr/>
              <a:tblGrid>
                <a:gridCol w="1662545"/>
                <a:gridCol w="578065"/>
                <a:gridCol w="578065"/>
                <a:gridCol w="578065"/>
                <a:gridCol w="578065"/>
                <a:gridCol w="578065"/>
                <a:gridCol w="578065"/>
                <a:gridCol w="578065"/>
              </a:tblGrid>
              <a:tr h="1579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Employees to</a:t>
                      </a:r>
                      <a:b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be transferred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B5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Vacant Jobs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7B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32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1</a:t>
                      </a: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2</a:t>
                      </a: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4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....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2999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Job 3000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" marR="1828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4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Employee 1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GB" sz="1400" b="0" i="0" u="none" strike="noStrike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-10000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Employee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</a:tr>
              <a:tr h="34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......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Employee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2999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-1000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-10000</a:t>
                      </a:r>
                      <a:endParaRPr lang="en-GB" sz="1400" b="0" i="0" u="none" strike="noStrike" kern="1200" dirty="0" err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475"/>
                    </a:solidFill>
                  </a:tcPr>
                </a:tc>
              </a:tr>
              <a:tr h="345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Employee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 3000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b="0" i="0" u="none" strike="noStrike" kern="1200" dirty="0" err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lipart_drawncirclered"/>
          <p:cNvSpPr>
            <a:spLocks/>
          </p:cNvSpPr>
          <p:nvPr/>
        </p:nvSpPr>
        <p:spPr bwMode="gray">
          <a:xfrm>
            <a:off x="6960840" y="3068960"/>
            <a:ext cx="667009" cy="37691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ipart_drawncirclegreen"/>
          <p:cNvSpPr>
            <a:spLocks/>
          </p:cNvSpPr>
          <p:nvPr/>
        </p:nvSpPr>
        <p:spPr bwMode="gray">
          <a:xfrm>
            <a:off x="5248028" y="3472328"/>
            <a:ext cx="620229" cy="32340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12885" y="3437133"/>
            <a:ext cx="1003475" cy="390138"/>
          </a:xfrm>
          <a:prstGeom prst="wedgeRoundRectCallout">
            <a:avLst>
              <a:gd name="adj1" fmla="val -73036"/>
              <a:gd name="adj2" fmla="val 2735"/>
              <a:gd name="adj3" fmla="val 16667"/>
            </a:avLst>
          </a:prstGeom>
          <a:solidFill>
            <a:srgbClr val="004837"/>
          </a:solidFill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Best job for employee</a:t>
            </a:r>
            <a:endParaRPr lang="en-US" sz="12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853072" y="3129120"/>
            <a:ext cx="751735" cy="390138"/>
          </a:xfrm>
          <a:prstGeom prst="wedgeRoundRectCallout">
            <a:avLst>
              <a:gd name="adj1" fmla="val -79282"/>
              <a:gd name="adj2" fmla="val -8013"/>
              <a:gd name="adj3" fmla="val 16667"/>
            </a:avLst>
          </a:prstGeom>
          <a:solidFill>
            <a:srgbClr val="004837"/>
          </a:solidFill>
          <a:ln w="952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Job mismatch</a:t>
            </a:r>
            <a:endParaRPr lang="en-US" sz="12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15" name="Group 38"/>
          <p:cNvGrpSpPr/>
          <p:nvPr/>
        </p:nvGrpSpPr>
        <p:grpSpPr>
          <a:xfrm>
            <a:off x="5024198" y="3162270"/>
            <a:ext cx="193602" cy="1641053"/>
            <a:chOff x="5643872" y="3011130"/>
            <a:chExt cx="193602" cy="1641053"/>
          </a:xfrm>
        </p:grpSpPr>
        <p:pic>
          <p:nvPicPr>
            <p:cNvPr id="6" name="Picture 6" descr="http://www.clker.com/cliparts/O/N/h/C/W/z/teamstijl-person-icon-orange-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872" y="3011130"/>
              <a:ext cx="193602" cy="252192"/>
            </a:xfrm>
            <a:prstGeom prst="rect">
              <a:avLst/>
            </a:prstGeom>
            <a:noFill/>
          </p:spPr>
        </p:pic>
        <p:pic>
          <p:nvPicPr>
            <p:cNvPr id="7" name="Picture 6" descr="http://www.clker.com/cliparts/O/N/h/C/W/z/teamstijl-person-icon-orange-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872" y="3368118"/>
              <a:ext cx="193602" cy="252192"/>
            </a:xfrm>
            <a:prstGeom prst="rect">
              <a:avLst/>
            </a:prstGeom>
            <a:noFill/>
          </p:spPr>
        </p:pic>
        <p:pic>
          <p:nvPicPr>
            <p:cNvPr id="8" name="Picture 6" descr="http://www.clker.com/cliparts/O/N/h/C/W/z/teamstijl-person-icon-orange-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872" y="3703652"/>
              <a:ext cx="193602" cy="252192"/>
            </a:xfrm>
            <a:prstGeom prst="rect">
              <a:avLst/>
            </a:prstGeom>
            <a:noFill/>
          </p:spPr>
        </p:pic>
        <p:pic>
          <p:nvPicPr>
            <p:cNvPr id="9" name="Picture 6" descr="http://www.clker.com/cliparts/O/N/h/C/W/z/teamstijl-person-icon-orange-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872" y="4074953"/>
              <a:ext cx="193602" cy="252192"/>
            </a:xfrm>
            <a:prstGeom prst="rect">
              <a:avLst/>
            </a:prstGeom>
            <a:noFill/>
          </p:spPr>
        </p:pic>
        <p:pic>
          <p:nvPicPr>
            <p:cNvPr id="13" name="Picture 6" descr="http://www.clker.com/cliparts/O/N/h/C/W/z/teamstijl-person-icon-orange-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872" y="4399991"/>
              <a:ext cx="193602" cy="252192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6975954" y="3866494"/>
            <a:ext cx="2352862" cy="930658"/>
          </a:xfrm>
          <a:prstGeom prst="rect">
            <a:avLst/>
          </a:prstGeom>
          <a:solidFill>
            <a:srgbClr val="004837"/>
          </a:solidFill>
          <a:ln>
            <a:solidFill>
              <a:srgbClr val="000000"/>
            </a:solidFill>
          </a:ln>
        </p:spPr>
        <p:txBody>
          <a:bodyPr wrap="square" tIns="90000" bIns="90000" rtlCol="0" anchor="ctr">
            <a:noAutofit/>
          </a:bodyPr>
          <a:lstStyle/>
          <a:p>
            <a:pPr algn="ctr"/>
            <a:r>
              <a:rPr lang="en-US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Score shows the goodness of each match based on the various constraints</a:t>
            </a:r>
            <a:endParaRPr lang="en-GB" sz="1200" b="1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686800" cy="831850"/>
          </a:xfrm>
        </p:spPr>
        <p:txBody>
          <a:bodyPr/>
          <a:lstStyle/>
          <a:p>
            <a:r>
              <a:rPr lang="en-US" b="1" dirty="0" smtClean="0"/>
              <a:t>Training is undergoing massive disruption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Blackboard to keyboard (and videos) </a:t>
            </a:r>
            <a:endParaRPr lang="en-US" dirty="0"/>
          </a:p>
        </p:txBody>
      </p:sp>
      <p:sp>
        <p:nvSpPr>
          <p:cNvPr id="4" name="TextColumnContent"/>
          <p:cNvSpPr>
            <a:spLocks noChangeArrowheads="1"/>
          </p:cNvSpPr>
          <p:nvPr/>
        </p:nvSpPr>
        <p:spPr bwMode="gray">
          <a:xfrm>
            <a:off x="5262336" y="1907720"/>
            <a:ext cx="3973105" cy="36020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algn="l"/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8788" y="2032000"/>
            <a:ext cx="39751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457200" tIns="228600" bIns="228600" anchor="ctr">
            <a:spAutoFit/>
          </a:bodyPr>
          <a:lstStyle/>
          <a:p>
            <a:pPr>
              <a:defRPr/>
            </a:pPr>
            <a:endParaRPr lang="en-GB">
              <a:solidFill>
                <a:srgbClr val="F8F8F8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5170488" y="2032000"/>
            <a:ext cx="39751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457200" tIns="228600" bIns="228600" anchor="ctr">
            <a:spAutoFit/>
          </a:bodyPr>
          <a:lstStyle/>
          <a:p>
            <a:pPr>
              <a:defRPr/>
            </a:pPr>
            <a:endParaRPr lang="en-GB">
              <a:solidFill>
                <a:srgbClr val="F8F8F8"/>
              </a:solidFill>
            </a:endParaRPr>
          </a:p>
        </p:txBody>
      </p:sp>
      <p:sp>
        <p:nvSpPr>
          <p:cNvPr id="11" name="ColumnHeader"/>
          <p:cNvSpPr>
            <a:spLocks noChangeArrowheads="1"/>
          </p:cNvSpPr>
          <p:nvPr/>
        </p:nvSpPr>
        <p:spPr bwMode="gray">
          <a:xfrm>
            <a:off x="458788" y="1419357"/>
            <a:ext cx="3975100" cy="6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0" tIns="89999" rIns="0" bIns="89999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F8F8F8"/>
                </a:solidFill>
              </a:rPr>
              <a:t>Industrialized training</a:t>
            </a:r>
          </a:p>
        </p:txBody>
      </p:sp>
      <p:sp>
        <p:nvSpPr>
          <p:cNvPr id="12" name="ColumnHeader"/>
          <p:cNvSpPr>
            <a:spLocks noChangeArrowheads="1"/>
          </p:cNvSpPr>
          <p:nvPr/>
        </p:nvSpPr>
        <p:spPr bwMode="gray">
          <a:xfrm>
            <a:off x="5170488" y="1508780"/>
            <a:ext cx="397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F8F8F8"/>
                </a:solidFill>
              </a:rPr>
              <a:t>Personalized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8097" y="4677694"/>
            <a:ext cx="3607344" cy="190530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On-Demand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Customized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Real time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816" y="4677694"/>
            <a:ext cx="4532403" cy="1905307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Annual training calendar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Standardized courses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Completion certificate </a:t>
            </a:r>
          </a:p>
        </p:txBody>
      </p:sp>
      <p:pic>
        <p:nvPicPr>
          <p:cNvPr id="94210" name="Picture 2" descr="https://encrypted-tbn3.gstatic.com/images?q=tbn:ANd9GcR3INAbYS1orrzrvdd3pHO3Z1EJGm6e4vjM4P--SwWtdIK4R77w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49" y="2247809"/>
            <a:ext cx="3301835" cy="2337254"/>
          </a:xfrm>
          <a:prstGeom prst="rect">
            <a:avLst/>
          </a:prstGeom>
          <a:noFill/>
        </p:spPr>
      </p:pic>
      <p:sp>
        <p:nvSpPr>
          <p:cNvPr id="94212" name="AutoShape 4" descr="data:image/jpeg;base64,/9j/4AAQSkZJRgABAQAAAQABAAD/2wCEAAkGBhQSEBUUEBQWFRUWFhUXFxQXFxgVFxQXFhgYGRgXFRwYGyYeFxojGRYVHzEhIycpLCwuFSAxNTAqNSYsLCkBCQoKDgwOGg8PGiwlHyQsLCwsLSwpLjAsLC8qKSksKSksNSksLCosNCwqKSwsMCktKi8qLDQpKiwsLCwpLCkpNP/AABEIAKgBLAMBIgACEQEDEQH/xAAbAAABBQEBAAAAAAAAAAAAAAAAAQIDBAUGB//EAEcQAAIBAgQDBQQFCQcDBAMAAAECEQADBBIhMQVBUQYTImGRFDJxgSNSU6HhFRZCkrHB0dLwM0NUYnKTooLT8SRE4uMHNGP/xAAZAQEBAQEBAQAAAAAAAAAAAAAAAQIDBAX/xAAwEQACAgAEAgkEAQUAAAAAAAAAAQIRAxIhMUFREyJhcYGRobHwBMHR4TIUQlKS8f/aAAwDAQACEQMRAD8A9uy0ZR0FLRQCZfKiKWigEiiKWigCKSKWigCKTKKWigCKIoooAiky0tFAEURRRQCZRRFLRQBFEeVFFAJlpYoooAiiKKKAIpIpaKATKOlJ3Y6D0p1FAZnaNsuFvEfV/eK5jBcdYLORCSuUk5pjWY8ULMmYia6XtUCcFeiZyct9xXn+GsPlGj+h/hQG83F5Mm2m87vr8fHVpO1DgABEgAAe9sNv0q53uH/z+h/hR3D/AOf0NS0DpPzsufUT0b+aj87Ln1E9G/mrm/Z36P6GjuH6P6GloHR/nZc+ono381L+ddz6iejfzVzfcP0f0NHcP0f0NLQOj/Ou59RPRv5qUdqrn1E9G/mrnO4fo/oaUYd+j+h/hSwdL9P9q/rRF/7V/WtDLRlrzXIhzF3il8vC33iFMAgsAXysWIlSuh1BkTSpi8UCM165PhmDK5hIZQApYxlYz1ETWji8A8koWMhgPEIEyZYHYBoiOuulc/cx9yzhlv5O9PtFm2qbs4u3URwoLquaCQubSTJryQjiyvrO78DCTas6K3cvlQRduajnofmCJFI926PevsPiwFcrh+2t8Kg7tCGXh7ZkUhLIxWJe06PmcNKooUEL7ysSANBGO2t26rlLCXGF+2bKlHBvYRy4lC8BrjCyxDLK+NN9a9qjicTVnWm/dkD2hpOwzCeX8R60LibsSMQTv+kDtv8AsPpXPcO7UC5h0vLbRlIvGRbcCO8uphoaDkJFtQQdfpBEbVq44m0oyi3dd8uULaYzozPKoT4WVcqsfdLCc01aknuLLZxF3/EH9YUntVwGDiDyPvddv2VTxN8Lb722LTK7MqLkEkQxVlOYZtBJHSdRFNxbuhdVtWyxsqLRa2JW99JAuZWI7sW1U6Ef2bCZYCpUuYsvtibg/wDcGf8AUOdSDv8A7V/WmcPt53M27YCahgolmuZXVl18MJE9SdIA11clZeZPcpnxf+2f1pIv/bP61o5aMtLkDOi/9q/rSxf+1f1rQy0ZalyBnxf+2f1oy3/tn9a0MtGWlyBnxf8Atn9aSL/2z+taOWpLdqRME6wY5DTXb+oqrMwZcX/tX9aCL/2z+tazWgGIyXDHMRB0o7ofUubTy9PjW8swZMX/ALV/WiL/ANq/rWt3QzRkubxOkbx12pCgj3LuvkPv10pknzBlRf8AtX9abcXEQct55+P4H9lby4NSJ8Q8jEiqWI8IYgTAaBzMTA+dZkpIGOFxka3xP/VB6c9PvpQmLy63/FPKYiPMbzTk4tdMxh3ET7xYarOYaIeYEfWzabRV3CYhnJzWykAQTs0k+7IDaQNwN6lyBQuWMUyZTeneZ2PTlttWhatQIqpjOI3UdlXDs6jRWDe8cqkaZTAzMFnYQTyMH5UuQpFgw0zOcMkRGZTa89YJ2MTWXb3AYSxfFv6RkLy2oEiDtyHnp8NTBl/cX8vvpm8OpQlYDAtpmBkpmG+8HyqzgrxdSWQpDMIM6gHRhKgwd9qz7/Gbiz/6d2guIUXCxCsFEfR5ZIObeIGhNWXWd0ZjHKqLXc3Z99YzDTL+jLSJ6wV/V+dYfE+F4prjkPcIKKENq73IVhmzEqTB3XedvlWlY4xcYCcNcBJUFfFKSQCWlApAk+6TIHLlfx15kWUQ3DMZRvsYOx0mB5TPKrCTg7SEoqSMThPD8Qt8M3eLa7twy3L/AH2a4WtlCs+7Ci4DtOYfAa2Jt3P7sqNven57eX9cjB+VngxYcsM0CHAaMsEEoIBltwPcPUU1uLXR/wC3aOWrTGnvDu9DrtJ2NJyc3bRYqlRbs231zkHpAj1/rl50r2nnwmB8QP2oaks3ibeZlKmCSm5EToNNdvnWWOPXf8JdnnGoB5iSomDIkaEQedYop0Hd0C3+776t5KTL+0ftrvlBEcAeoqP8kCAISAQQI0BBkECN51mr8np99LJ6ffW+jiUzfyImvgt6wT4RqQSwJ01OYk/Ek0/8kLKnKkqIU5R4R0XTQfCr0np99LJ6ffVyolGevCABChACZIAgE9TpvSWeDKhlFRSZJKqBJMTsOcD0rQk9Pvok9PvqZEKM4cDQSQlvxCG8I8Q6NpqPjT7PCgghFRR0UZR6AUcU4/YwwnEXbdvyZhmPwXc/IVhr/wDkJbkeyYXFYidnW3ktn/reI9Ky8q0Z6IfTYuIs0Y6c+Hm9DeTh0bZRtsI20HLpTvYT1H31z6cf4m58PDVQdbmJQ+oUTS3OMcUXX2C0/kuIUH/kKnV5PyZv+kntcf8AeP5N/wBiPl/Xyo9iPl9/8K51u3N21HtfD8Tb6tby30XzLLECP6Na3Be1uGxf/wCvdRzvknK+n+VoMecVVkbozP6XFgszjpzWq81aLnsR8vvo9iPl/Xyq1J6ffRJ6ffWsiPOVfYj1FHsR8v6+VWpPT76JPT76ZECr7Eeo/r5UexHqP6+VWpPT76JPT76ZECr7Eeoo9iPUff8Awq1J6ffRJ6ffTIgUblsKQC6AnYEwTuf2KfQ07uB9ZfWpcTgUuaugYxE8wNdAeW5qtc4BZMfRgRA0JEgcj5bT1imRAf3QmM6zoYnrt6yPWk7oTGdJiYzchufhqPWpTw1IAyaAARmaNBG0wTl0nmNNqiHBLOXL3YjpJMTEka6GQD8qZECQYSdiD8/wqG0FYStxGGmzA7gEeoZT/wBQ61dsWQi5UWBqYnqSTv5k1VHBbPK0ogMNNPeEN8z13pkQENoAE50gCSZ2ETPwjWjuxE50gmJzc9o+M0WOCWkbMqQYIHiPhBGoXpMk/Ek0PwSyRBtyIiMzRGk6TzgT1gdKZEBRYBMBlJ6TrSXkVIzuqztJiY33qS3wy2pUrbAK7QTpv56+82/U1JiMIrxmWYkTmI0aJUxEqYEg6GB0pkQIBZB2ZfX+uh9KitsjCVuWyDBBDCCDsfnTrPArKMGW0AwOaczb666nX3j60NwCySpNsEqSQczSCc0nffxNrvrTIgLkWYzpMAxOsEwD8CQR8qLiKolmUDrOnTf4078i2YA7oQAqjU6KuaBMzHjcRzDEU+7w1Cgt5YQKFCgxCjYCNREUyIERQDdh9/8ACnC0Oo+/+FQfm3ZiMmkzGY7667+Zpy8AtDZP+R+/XWmRA04pCP3U6kNbBn8WN7TuAx8Le73fv6ZM/eH3PenLroPnVXHYzMJsKBm3lZy51/8A6b5C3XVflWlxHiVuxba7fcIi7sf2DqT0Gprmx25uXpOBwOIvrpFx4sW3B5oz+8PlWXJLc74f0+JiK4rTm9F5ukaDYjGK7ZbYdc75Z7tfDmTJEPKjLnGuYkiTl92kOIxu3dqfCPEMnvQoIANzQSWIJnb4KaA7T8QGr8LbLzy4m0x+QA1rMxHbm9i764PDq2BuMstcxKw45ZbKH3mPInofjWXix+I7x+hxZcq3bUk6XblbZrY/tr7NdFvEJLspKWbQD3WfNooVbhMZZhiFmDoNqj9l4jjf7V/YLJ/u7ZD4hhr7z7W+R8OtXeC8IweCLZbiG8f7S7duK15zzzFjIneBArW/LFj7a1/uL/GrllL+RjpsLC0wlb/yf2Wy8bfcZnCew+Ew5zJaD3Jk3bv0twnrLbH4RW9VT8sWPtrX+4v8as27gYAqQQdiDIPwIrSio7I888WWI7m7fax1FFFUwNuE5Tl1MGB1PKuf4x2SsYqTfsqlyRkvWjkugyYbMN40IBkV0JMb1HccGIIPiH7ajSe5uGJLDeaDp9hxxxWN4YJvlsbhB/eAf+osj/OP7xQN233JgaV1fDeJpiLa3bDK6NswP3HTQ+R1q3XGcY4DdwVxsXwxZB1xGDHu3VG72gPduAToN+QnRsaw22PWnD6nSVRnz2T7+CfatOfM7HXy9fwok+Xr+FU+C8ZtYqyt6w2ZWHzU81YciKvV0Ts8couLcZLVDdfL1/Cse52kK3u6bDXg2V3XWzDohVWcHvdBLp70HxbbxtVzfafhdy6b+RCxOAxNpNRq92ITU7nKPKsyutDpgqLlU9jesXyyglchIByMRmXyOUkT8CRUgY+Xr+Fczi+zSW1td1YLmfp3Up7RdUITla67qxDOEB8Wo0jKTFHB8EupcdbuGHsrXnf2e1kya2bC28yZgHtjLeDLEF4MEa1MzXA6rBw5aqXt+TqzxAd8lqJL27lwEe7lttbU69Zur6GpluyYA5AzOhmdjz2+8VyuO4Ndu3rBs2O4tImKD2mZbYu53sMEc2WOQO6sxjNIQhh4iKMZwZ7+MwzthyllfDcQlAFCW8UoHgbVCbiabEPBG4qZnyHQwpdbg724XXHikdaGJ2g/P8KJPl6/hXItwm4l27ZXDE4RrxcW7Zt20Ydzh1FsgsMto3O+dgNykEEMQ2n2Pw5t2HtsEXLfvwqCEQM5bKggeEFiNhtVUm3VGJ4MYwzKV7evj6G3r5ev4Ua+Xr+FOorZ5xuvl6/hRr5ev4U6igG6+Xr+FGvl6/hTqKAbr5ev4Ua+Xr+FOooBuvl6/hRr5ev4UrNGp0qDE8Qt2/7R1WImSJGYwDHQnnUbS3BNr5ev4Ua+Xr+FVMVxm1bALPMsFAUFySfJZ6VN7Yv+b9R/5aZlsCeiiiqDi+O3rTcWVcYyixhsL7Qqt7puNcyZ25NAAAEbmuOvdq7/ALPcy4w5jiCR4mV2twQDbzahJI8I2gaV6P2n7MHEm3ds3O5xFme7uRmUhveS4p95T93qDl2+K4+1C4jhyXY3u4d0g/BHGauaeVu0e5w6eEckloqptLxV0nfmXsBiDfs4d/ak/s1DlH0d1K95BVgJ8LDbTXSKk7XYPD4rCXFdkzKj3Lb5hmtuilg6kGREaxyqhc7R3iIThV4kbB+6QeusVC/AcXjoXFrawmH0L2bRD3bvMq9wQFU6Tl31o5KSpIYeBPCkpyko12pvwSbf2OY4D2exFwNiWtYO8cSUvfSXQrKSCTo2HcyS2sHlU13sViMi27drAhEASWuqz3AqXEzOfZxDkurEjnb31r01eGWhEW00AA8I0A2G1K/DrR3trtGwBjpI1ivUsaSWp86eFCUm0qTb9WeZ43sbeNruUsYBcqlO8a8GuZe6dFY/QDK/iDyOanrNdx2K4K+EwFmxdKlkzklCSvjuM4gkCdGHKtZsFbO6IeXujb0qVVgQNAOXSpLFlJUzMcKMXaFooorkdRHQEEHYgg/A1X9lVPdUCWWfOKke+PEFILgTlkTtpOunL1qMO599QPEI1mdT6aR60BPkHQelLkHQelJr5Ua+VAcZxnCfk3EnGWVnDXSBi7QE5CTpiEHxPiA6+cjsbLI6hkysrAEEQQQdQR1EUl+wHVkdVZWBVlOoYEQQRzBFcn2VZ8HiX4fcMpBu4RzOtonxWp5lDPOY10EVz/i+xntb6fDv+6K84/mPt3HX92Og9KzMXxgLeazbsXbzqiO2QWgArlwsm5cUTNttPxjT18q527gTd4hfU3HRfZsLmVCF7wF8UILRnXn7hU+dak3wOGFGLty4L7rkOw3a+3dZlsWL111yyqoiwGtpcDM1x1Qe/ljNJKtAIE1at8eQkHubgtM4QXyLYQsxCrAz54LkKGywSQQSCCbHDOELYN024AuMjZQIVAlq3aVVA5ZbY9aqWezRVLdo3mNmzl7u3Cj3I7ou0SxQhSNtVBM1OsdG8FvRcufLX124cyPiPa6xZzko7IvejvFVcjXLSPce0pLAlgtt9YyypUtIilv9q7SW2u3LVxLAAy32VFW4SQFCqzi4JJ0LKFgEyBrWNxvswrDC4U3WcnPbGoHdWRh7iO4VRB1KAs06uBImK6niPDjdVIYo1tw6MIMMAV1BEEFWYR56QQDU6zs3KOBFR0337r+d3JmNb7Upftg4YEPnK5Alu8Xhcxyul3ugI/SLwDodSBUnDsetm2LSWL9y6JuXEPcd4O9e4e8uN3gteNlchUYwI0Aq1i+z7XVi9cW6cwYG5atuLcAgd0pEKdZzHMeW0RVfsTaKKnhygMCxt22ut3jF7njZSEDFjIRRE+HLpCpFzYNVwvt99G/ftOhVAR7seRA0o7sdB6Vj3uOBW7nDJ3zqp0UjKmUQAzE/KpsuLZRrZttrOjPGoiNQJiZp0i4anhs0u7HQelVxjrMsue3K6MJXT41TvcIvOALmJaIAIRVt5iDMzqRyECmcPxWFsu1iy9pXTV1nxD/UTuddppmk3tSCTeyNH2q19e36rVXF8YtI1tVHeNcbKFTKx8yddABrVj8oJ9dPWj8oJ9dPWtO60ZaYNdMGLLE8h9GJ/wCVUOH8NuvaU4h3VpYlFKRDSArELrAPXkKv/lBPrp60vt6/WX76jjbtslMgTgFkWxbKZlAA8WpMbTU6cNtAyLaAwBIVdhqOVVeJ9oLVi01y4wyqNhJJJ2A03J0rCwD4/G2FZnXCqbuYZVbvTaEkDXQawJgTHTQssVwNxw71eiOvyDoPSk7sdB6Vkp2cGW0rXr7d0wYFrzSxAI8ZEZt+dLjuzNq8wZzdkCPDfvKIknZXjnXRVxMS0/jqa9FFFQBVK9gHJBW86kKF2UgxMsRESZG0bVdqlewVwkFbzKQoX3VIJEyxERJkbRtVRGQLw+/GuJIMnZEIiRG46A/reVPfh12ZXEMD4ZBUFTCxoP0ZMtpTFwOIjXEQZO1tCIkRyHIH9byqQ4G9Mi/EhQfADqAASsmBJk7c61Ziux+f7JsHhXUzcum5pGqhRy1056H15RVqs44G9/iDHMd2kkdAY0+MGr9oEKAxkwJMRJ5mOVZZpDqKKKhoKKKKAoI49puTAi2m55AmdOgnfzq07gxBB8Q2PnVcWpvvIMFFXmBzmD55uR5GpfZVX3VAllnz1qshYmikyDoKMg6D0qFFmuW7fYdWtW3tui4q0/e4YEgNcZIL21EgsGXSBuYrqMg6Cs/jfZ6xi7Xd30DDcEaMh+sjDUH+jNZkrVHf6fEWHixk9l88e4pcA7X2sW6rbBk2EvE6QudipQ/5gQa3AomdJMCeZAmB959a5PsT2D/J9y+xu96LmUJKwyquY+IzBPi5fVnnA63IOg9KkM1dbc19UsFYrWC7iLNE0mQdB6VncR45YsR3jCTqABmMExOmwmfStOSW55izhOG2rRY2rVu2WMsURVLE82yjU/Gs/FcbZrvc4VQ7r77tIS3HIxufh/GMZeODGXfB3y2FtlmFtCTcbbLmUEajlPI/KPhnHu7vJh0sraz3Lkpc7y5edBbBS6VUeAkjUHoYrFSltoub08iZnN6W/U6H2HEtObEBJJ0t2xoJEatPIH1pb3AFuMTduXXB/QL5V5ckA6ffXIX+KYq8wt3H9ntul1S75cISxuFbZthi1wmcq7AEMfKdDiHFsqCyL1kYorbzANiLyrnZVJi2AYk6EkdTRww63vz+51WBNuq+eFnQtfw2DttqlpFjNG/i0ExLEnlXF8V7d4i+o9kUWbZvLaW825JEicy5EGnUmqXE+EKvtIS3fdYsqzQtpc6eIs17EMzlSMgIHX4VpdkuB2mt4d7lm/faHILn6G0RlEW1YhYMSDrqJ+G+FQWnN/KNxjh4dPFlrwivvx5cvE6K1xBWdrPtwNxFBcKtsRPPYxPSZ1FR9nuDWMHZFu1e/wBTRbDOZMFjlJMTGprVe6ykZMOTmYBjNtYEHxHxa7AR51N3h+yPqn81WuJz6TRxV1x+UV/aF/xB9Lf8lHfr/iG9E/kqx3rfZH1T+NHeN9mfVf40MaEHfr9u3on/AG6O+H27/qp/26n7xvsvvWjO32f/ACWg0MLtPdtezE3rl91V7bBLaKXdldSqqAg3YAbjfetTG8VdbWe3h7txtItjKpMkb5m0idfhS4+9dW2TZsoX5Z3AUdSY5Aa/Kse3xScPL4yyHkMTaQEgEg5FVjJkaSVq61qyKST0i2/TsXA1Pa8UVtEWEViw71Wuz3awZylV8RBim4723MO49mCxr3neEzJ2ywIiPvrGxeMsjuibuIvFJIVYthyYg3CFWfXrUHHHt94ufDOTkHv4vuiNTpGcyPOmVcW/IqnLhFLvf/TtqKKKgELAb1Qv2LhIKX8sKoMrOaD4juACR0GlXLu4+f7qz3tXTBtXARlAzGDJEySFWNdNum1Ryy6lUc2g4WLsL9OARIPgBzCRG+xgD9ZvKC1h7oKzfzAbjIBI39Z05aHyqN7OI5XEn4Ty/wBPX+ur3sXpJVxryOw+Hhmp0j5ehejXP1GJhL40GJkdSgJ+c7/hV/DSqw75zr4oA+4VQFnEc3Tly9R7tONi/rldRrz10/V0qdI3wY6NLiaXeDrR3g61nXbF6SUYAHYHxcv9NWkBgZomBJG0/wDmqnfANUT94OtOBqCpLW3r+2tGSmLh9ouRqRbWB567+oqYO595QPEI131O/TSKS3h2F53MZSqqNddJJnSIk+fPrU1xto+sP21WQdJ6D1/CiT0Hr+FOoJjeoUbJ6D1/CmvcyglsoA1JJgAeelUrPH7TuVQs2UGWVWKiPMCP3aGuW7Q9rTeHd4Ud5bc91mKsAXJBOsaBRz1EGazmtdXUy5JGzh+0LMty67WrVkEhGeZOUwW94TqQI84+NDA8VvXRb7s4i8t5XBuBFsJbCk+MFkO8iI5DyisjEcVwNi2BbsNi7lolA7gtaDt428TaQCs6L8OZqpd7U466ixdWwD3mwQaAgrEy0j3RAG/Pkio1xk++l7m+ikqztR9/JJv0N69w3EixGKxNrC2oCkFmuMQV1Vmdgkzm2Gx8qz2xnDLVy0HuHEFBk0y3LQ1bxXAqhSQSepGhjY1lY3hneZLt+9cvvcALAJzUQChKhUEeXyMk1o4snvUuCyD9Giqb2R9F8U5LekyY18/hXRJvZJdy18/2Zawo8HLtbpfd+iLK9ssTev8Ad4C1aW0rEBnVyGgEn3PdBgxAnUbVF2T7O32xL4m9cYE5/eL23uHbMVEHJHI6AgQNBSnjWIzd53uRJMJC21I1AEEbwOYNZty1bXx3mNzNJHizMVjqw1EeXOuTeGtZP1v2O3SzfVhpw0W/e3r5G5a4bgrNxHu4kXGtC5A7xmMs7PPhJMiSAJ6VdxXH8G1vP9I/iUkK14MMjTqSQIB5TXIM9qdAzAEZQPCsEAmTGuulNftNdzBFjKQfBqSFmI3gTVz69VPyr3ObVrr+rs6P8v4ZlcjBs2cqx7yCGaBuWJiIG01Bd7V4zLFoWhGkLbbwjlEnLoAf6iuc/K5UAxbABJ11B6SYMQQT8adicWzoLku6FoJQFgSDAURtrI1OpNSWK9q83+LEMLl6K/0daO1eJj3rHLUrv1/v6m/Oe99pZ/2//vrm7XArmUD2ZmG4z27pInXb9H4CKm/I13/CL/sNSN1w9RlfxGwe2N3MRnQkFQcthmAzbai9t509e0+IiS1geRt3Z+cNWL+Rrv8AhE/2Gpv5DvZp9ltxG3s5metb8vUZTZTtZiCSA9mAAc3dXcpnoZ1/Gl/Oq+Zi5Y00MW7ulY1vgV7XNhkE7AYbNHnJjX1plvs7fhg1kjUw3s6kkRuI93pA6VnM3wNZFzNXGcdxF1cneprytq6MR0LNsOsR+6stiuXunvFHJzBVRcsAbG5AJ0mJkAxoapDgd5LKv3N5i2WIti0UzbB83iA5HffpV/DcEvthvAVGaGKNfUT5GBM/MCpeJwa/ZHCK3v0/Il3HLdRVuPfKput1iyPBiFKovLnMifjUeMx+GBHeYcroMv0txpXWCJI0/hVziXZ24yWyWsysKTcxVy6FBEHKvdaHMF2NVsd2VxV3I1t8M4CASy3FOhbQDLsBFMslq26+d5qOW8q08T0+iiitnMju7j5/urnsPwsSM2Ey+IDML06c23kjlG8AV0N3cfP91Z3tl3X6A6Hk66ztHXl9/SgM9sBIE4TRQqj6fWNo06DmT++k9hLuM+EAk6sLwiJCklQfFpJA1iBWpcxjqNbLH/Synr+4D9amLxB4P0L8oE7/AB00q0RySKLcNzEBsMfdy5jfOmQSk5TJJPPed+tJb4QrkLcw2VSDLC8YBjbKCOp2mK0Uxzkkdy43iSBOmnkPn1pbuMdf7lz8Cp5A9epI/wCn4UomZbiXOEWmbMykmZnMw1BzagGCJA09ajbgNkzKHUknxvqTz97/AMU78oPH9i8zsOmuuseXrUmHxjM0G0yiJzGI+FKYzITCcJtWmzW1ykiDqxkadTE+Ea7+pq/a29f2mo6ktbev7TUNDnQEEHYgg/A1XGERPdWJZZ3M6+fxqzVK/iWVS1wABWEQZkZo/h602Bb7sdB6VxXb7jiW2t24VspW4yGBmM+FTzGkz/qFZPEuNvfx2W89zuLBZ2VAFIO4BjfLoJOo8XWqlzD22uNiLTMgM92XYPcaN8uf3fLpXnclNdnudXhpVme64duy+WJ2VuFzfuPcs2g0R3lvPoM3uKCAAJ2G/TrQtWvomXMzy3hGYqDM5sqDRevzrRTi1vDjLbtu5K+Ig5PU5G0EnaI86g/OAx4AuX9IBSCvwPM/wrWbMrpyXp2forlTajUfK9PXfVmlw3h1hcPFy0TcJBUG6FX5KGDHTfQ/EVbPE1RVRe6t5FOiW5ZpjZnkn5Getc+e8ugvJIUxkYavpMgZgANdNKvYPhTOtu4tvMzROa9atoFgxpqw13A122qvpHokl47ed+xzuO7k3zpb/vwBeL5mbNnYaaPcDQYgaAaaDqeVVX4pcWQTkLmVHdkEqfd7sGS0xvsY0rUxXC0Syj3msLDEvFzOGQgnKgLeJtBHzqzxJ83cGyuYRqAhGZPCQGZnAQb1V9PKT68vwvMxLGgtl932c/Yyx2evGLd6LcEIi3W7zMJgEKklxoN4B2q/hexBLd3cLEBCV7pCgBkrGa4RyjSOflV5cJiRie8W6gXOTq1kAIf0AqidOpbp51oravZmZsUZIZVClAqKYI0mGYEb+ddehhHW+35RnpJS0p/O8zeHdgjH02bVGU/SgEEnQjKhAIURM1ft9grPdC21sAA/o3bokAyJM79ar2OEWke0bl6/ceWy5r5INwr4mAHu+EERMa1fi2ztbyXmIUE+JyIadiPgaOMFpH2Nxnib7fOwsJwIIpS13Nm3CwFtqdZ1JLbyIEmaafZ1AuXMUMls6nvLaIC8ZQ2WOojXnWRh+zls2glrBlV90tcyliEYlYDMI1JI0G/StDBcEtpY8OBt5okq3dklt4LR1qqcbpX5IxU3v7mncuWFEm4ANNe8Os7c6bbxGHYkC4DlifpDGvQzBpmFwRI8eGw6mTABBgctre9P9nvmPDYWLmsZmm10EqIbbXasm6Hl7H2i/wC7/wDKohi8NmK98krEjvtRO0+Kr/cj6q/18qBZHJV/r5VSamOvGsGbhti8CyiTDuQNv0gYnXaase2Yb7T/AJv/ABrSCeS/18qIPQf18qtoiUuJzmM4pgUsM5fOikkgM7+INsdfrbztzp/DuLXrmGR7eGW2xy+BxcCgSM0Rb2yyR8q3wkCAqxrpy135U6T0Hr+FazKtvUzld7mFjb+K9mYoqd+Fnw2nKkjUhQ2uo2nnVjAHEtaQ3FtK5UZhB0Prp8K1ZPQev4USfL1/Cs5tKouXW7HUUUVk2IyTWfiOKWrcZyQCoaSIgGYkHxcjyrRqnf4xaQgO0SoYEg7HaRuNjy5VURkA4zZIlSzAGCQp8OkkmRMDrQnGrBIGdtcxHhaDlBJ5dFPpVrBcTt3p7ts0AE6EaNtuOcH0qyRV0IrfEzPy1ZylgzEKQDCtuZjca7cqa3HcOBJdv1Wn9m06aVq0VNBTGdyPOjuh50+ioaGd0POnKsUtFAFY3a/F93g7rSBGQbxGZ1A/bWzUFzCgmRoSVLaTmC7AzUatUweQ8JxLXD3dtkU3nbPeeWZi+pgCesec8tY2j2aK3UtC7dvaosW7OUKuhJZ3bL7oO07evpAtLyA9BTsg6D0rVQ2ymW8RtyUqbOI4P2G+luPft+Ha2LlzOYMgk5AB0j410GB7OW7KZLdu0BzzKXJ+JY1p3rGYQPDqNY6HUfPanJaAABgkAaxv51XKyRjl4mfhOH3ULhWspbMBFS0QVgRJ8ep29KhHZwvYFq/iL1zUliGFvPMypCj3NdprX7sdB6Uj2gQQNJB1jbzopNbEeHF76+JVs8FsKqKLSQkFZUEgjnJ1nU6+dXaisYfKIJzanWAPlT8g6D0qN2bSS2HUtNyDoPSqV28lnW42jSRImI3+WoqFL9JVI8SsxMiJA907kSBt5H0po4rZ68gfdOxMdPI+lWiWX6KylxVvvAe9kZS2TIYKkM41jkp+74ROOJ2SJnoPdO5BIG3+U/0RUoWXqKgw91Li5kgiSJiNRvuKS7hCWBDQBGkdDrz5jShSxRTe7HQelHdjoPSgHUVBiMLm905fgAeYP7j61IloAAGDAGsDXzoB9FNyDoPSmXrEiBp5xQEtFR2rECDrqdSOpJA+Q0+VPyDoPSgFooooAoiiigCKKKKAKKKKAKKKKAKKKKAKRHBAKkEHUEagjyparcO4alhMloZVzM0dC7Fm9WJPzoCzRRRQBRRRQBRRRQBRRRQBRRRQBRRRQAB0ooooAooooAooooAooooAooooAooooAooooAooooAooooAooooAooooAooooAooooAooooAooooAooooAooooAooooAooooAooooAooooAooooAqvj8X3aZonlrMbEiYBO4A250lFAZK9pXMfRqDrILNAAaJBCGSRBjTSj843mO7Tc653iJiQe735x99FFAI3aS4GA7tCCTLC42UATEygMmByjXflVvDcYZhJRZkjwtI/5BT93rS0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4" name="AutoShape 6" descr="data:image/jpeg;base64,/9j/4AAQSkZJRgABAQAAAQABAAD/2wCEAAkGBhQSEBUUEBQWFRUWFhUXFxQXFxgVFxQXFhgYGRgXFRwYGyYeFxojGRYVHzEhIycpLCwuFSAxNTAqNSYsLCkBCQoKDgwOGg8PGiwlHyQsLCwsLSwpLjAsLC8qKSksKSksNSksLCosNCwqKSwsMCktKi8qLDQpKiwsLCwpLCkpNP/AABEIAKgBLAMBIgACEQEDEQH/xAAbAAABBQEBAAAAAAAAAAAAAAAAAQIDBAUGB//EAEcQAAIBAgQDBQQFCQcDBAMAAAECEQADBBIhMQVBUQYTImGRFDJxgSNSU6HhFRZCkrHB0dLwM0NUYnKTooLT8SRE4uMHNGP/xAAZAQEBAQEBAQAAAAAAAAAAAAAAAQIDBAX/xAAwEQACAgAEAgkEAQUAAAAAAAAAAQIRAxIhMUFREyJhcYGRobHwBMHR4TIUQlKS8f/aAAwDAQACEQMRAD8A9uy0ZR0FLRQCZfKiKWigEiiKWigCKSKWigCKTKKWigCKIoooAiky0tFAEURRRQCZRRFLRQBFEeVFFAJlpYoooAiiKKKAIpIpaKATKOlJ3Y6D0p1FAZnaNsuFvEfV/eK5jBcdYLORCSuUk5pjWY8ULMmYia6XtUCcFeiZyct9xXn+GsPlGj+h/hQG83F5Mm2m87vr8fHVpO1DgABEgAAe9sNv0q53uH/z+h/hR3D/AOf0NS0DpPzsufUT0b+aj87Ln1E9G/mrm/Z36P6GjuH6P6GloHR/nZc+ono381L+ddz6iejfzVzfcP0f0NHcP0f0NLQOj/Ou59RPRv5qUdqrn1E9G/mrnO4fo/oaUYd+j+h/hSwdL9P9q/rRF/7V/WtDLRlrzXIhzF3il8vC33iFMAgsAXysWIlSuh1BkTSpi8UCM165PhmDK5hIZQApYxlYz1ETWji8A8koWMhgPEIEyZYHYBoiOuulc/cx9yzhlv5O9PtFm2qbs4u3URwoLquaCQubSTJryQjiyvrO78DCTas6K3cvlQRduajnofmCJFI926PevsPiwFcrh+2t8Kg7tCGXh7ZkUhLIxWJe06PmcNKooUEL7ysSANBGO2t26rlLCXGF+2bKlHBvYRy4lC8BrjCyxDLK+NN9a9qjicTVnWm/dkD2hpOwzCeX8R60LibsSMQTv+kDtv8AsPpXPcO7UC5h0vLbRlIvGRbcCO8uphoaDkJFtQQdfpBEbVq44m0oyi3dd8uULaYzozPKoT4WVcqsfdLCc01aknuLLZxF3/EH9YUntVwGDiDyPvddv2VTxN8Lb722LTK7MqLkEkQxVlOYZtBJHSdRFNxbuhdVtWyxsqLRa2JW99JAuZWI7sW1U6Ef2bCZYCpUuYsvtibg/wDcGf8AUOdSDv8A7V/WmcPt53M27YCahgolmuZXVl18MJE9SdIA11clZeZPcpnxf+2f1pIv/bP61o5aMtLkDOi/9q/rSxf+1f1rQy0ZalyBnxf+2f1oy3/tn9a0MtGWlyBnxf8Atn9aSL/2z+taOWpLdqRME6wY5DTXb+oqrMwZcX/tX9aCL/2z+tazWgGIyXDHMRB0o7ofUubTy9PjW8swZMX/ALV/WiL/ANq/rWt3QzRkubxOkbx12pCgj3LuvkPv10pknzBlRf8AtX9abcXEQct55+P4H9lby4NSJ8Q8jEiqWI8IYgTAaBzMTA+dZkpIGOFxka3xP/VB6c9PvpQmLy63/FPKYiPMbzTk4tdMxh3ET7xYarOYaIeYEfWzabRV3CYhnJzWykAQTs0k+7IDaQNwN6lyBQuWMUyZTeneZ2PTlttWhatQIqpjOI3UdlXDs6jRWDe8cqkaZTAzMFnYQTyMH5UuQpFgw0zOcMkRGZTa89YJ2MTWXb3AYSxfFv6RkLy2oEiDtyHnp8NTBl/cX8vvpm8OpQlYDAtpmBkpmG+8HyqzgrxdSWQpDMIM6gHRhKgwd9qz7/Gbiz/6d2guIUXCxCsFEfR5ZIObeIGhNWXWd0ZjHKqLXc3Z99YzDTL+jLSJ6wV/V+dYfE+F4prjkPcIKKENq73IVhmzEqTB3XedvlWlY4xcYCcNcBJUFfFKSQCWlApAk+6TIHLlfx15kWUQ3DMZRvsYOx0mB5TPKrCTg7SEoqSMThPD8Qt8M3eLa7twy3L/AH2a4WtlCs+7Ci4DtOYfAa2Jt3P7sqNven57eX9cjB+VngxYcsM0CHAaMsEEoIBltwPcPUU1uLXR/wC3aOWrTGnvDu9DrtJ2NJyc3bRYqlRbs231zkHpAj1/rl50r2nnwmB8QP2oaks3ibeZlKmCSm5EToNNdvnWWOPXf8JdnnGoB5iSomDIkaEQedYop0Hd0C3+776t5KTL+0ftrvlBEcAeoqP8kCAISAQQI0BBkECN51mr8np99LJ6ffW+jiUzfyImvgt6wT4RqQSwJ01OYk/Ek0/8kLKnKkqIU5R4R0XTQfCr0np99LJ6ffVyolGevCABChACZIAgE9TpvSWeDKhlFRSZJKqBJMTsOcD0rQk9Pvok9PvqZEKM4cDQSQlvxCG8I8Q6NpqPjT7PCgghFRR0UZR6AUcU4/YwwnEXbdvyZhmPwXc/IVhr/wDkJbkeyYXFYidnW3ktn/reI9Ky8q0Z6IfTYuIs0Y6c+Hm9DeTh0bZRtsI20HLpTvYT1H31z6cf4m58PDVQdbmJQ+oUTS3OMcUXX2C0/kuIUH/kKnV5PyZv+kntcf8AeP5N/wBiPl/Xyo9iPl9/8K51u3N21HtfD8Tb6tby30XzLLECP6Na3Be1uGxf/wCvdRzvknK+n+VoMecVVkbozP6XFgszjpzWq81aLnsR8vvo9iPl/Xyq1J6ffRJ6ffWsiPOVfYj1FHsR8v6+VWpPT76JPT76ZECr7Eeo/r5UexHqP6+VWpPT76JPT76ZECr7Eeoo9iPUff8Awq1J6ffRJ6ffTIgUblsKQC6AnYEwTuf2KfQ07uB9ZfWpcTgUuaugYxE8wNdAeW5qtc4BZMfRgRA0JEgcj5bT1imRAf3QmM6zoYnrt6yPWk7oTGdJiYzchufhqPWpTw1IAyaAARmaNBG0wTl0nmNNqiHBLOXL3YjpJMTEka6GQD8qZECQYSdiD8/wqG0FYStxGGmzA7gEeoZT/wBQ61dsWQi5UWBqYnqSTv5k1VHBbPK0ogMNNPeEN8z13pkQENoAE50gCSZ2ETPwjWjuxE50gmJzc9o+M0WOCWkbMqQYIHiPhBGoXpMk/Ek0PwSyRBtyIiMzRGk6TzgT1gdKZEBRYBMBlJ6TrSXkVIzuqztJiY33qS3wy2pUrbAK7QTpv56+82/U1JiMIrxmWYkTmI0aJUxEqYEg6GB0pkQIBZB2ZfX+uh9KitsjCVuWyDBBDCCDsfnTrPArKMGW0AwOaczb666nX3j60NwCySpNsEqSQczSCc0nffxNrvrTIgLkWYzpMAxOsEwD8CQR8qLiKolmUDrOnTf4078i2YA7oQAqjU6KuaBMzHjcRzDEU+7w1Cgt5YQKFCgxCjYCNREUyIERQDdh9/8ACnC0Oo+/+FQfm3ZiMmkzGY7667+Zpy8AtDZP+R+/XWmRA04pCP3U6kNbBn8WN7TuAx8Le73fv6ZM/eH3PenLroPnVXHYzMJsKBm3lZy51/8A6b5C3XVflWlxHiVuxba7fcIi7sf2DqT0Gprmx25uXpOBwOIvrpFx4sW3B5oz+8PlWXJLc74f0+JiK4rTm9F5ukaDYjGK7ZbYdc75Z7tfDmTJEPKjLnGuYkiTl92kOIxu3dqfCPEMnvQoIANzQSWIJnb4KaA7T8QGr8LbLzy4m0x+QA1rMxHbm9i764PDq2BuMstcxKw45ZbKH3mPInofjWXix+I7x+hxZcq3bUk6XblbZrY/tr7NdFvEJLspKWbQD3WfNooVbhMZZhiFmDoNqj9l4jjf7V/YLJ/u7ZD4hhr7z7W+R8OtXeC8IweCLZbiG8f7S7duK15zzzFjIneBArW/LFj7a1/uL/GrllL+RjpsLC0wlb/yf2Wy8bfcZnCew+Ew5zJaD3Jk3bv0twnrLbH4RW9VT8sWPtrX+4v8as27gYAqQQdiDIPwIrSio7I888WWI7m7fax1FFFUwNuE5Tl1MGB1PKuf4x2SsYqTfsqlyRkvWjkugyYbMN40IBkV0JMb1HccGIIPiH7ajSe5uGJLDeaDp9hxxxWN4YJvlsbhB/eAf+osj/OP7xQN233JgaV1fDeJpiLa3bDK6NswP3HTQ+R1q3XGcY4DdwVxsXwxZB1xGDHu3VG72gPduAToN+QnRsaw22PWnD6nSVRnz2T7+CfatOfM7HXy9fwok+Xr+FU+C8ZtYqyt6w2ZWHzU81YciKvV0Ts8couLcZLVDdfL1/Cse52kK3u6bDXg2V3XWzDohVWcHvdBLp70HxbbxtVzfafhdy6b+RCxOAxNpNRq92ITU7nKPKsyutDpgqLlU9jesXyyglchIByMRmXyOUkT8CRUgY+Xr+Fczi+zSW1td1YLmfp3Up7RdUITla67qxDOEB8Wo0jKTFHB8EupcdbuGHsrXnf2e1kya2bC28yZgHtjLeDLEF4MEa1MzXA6rBw5aqXt+TqzxAd8lqJL27lwEe7lttbU69Zur6GpluyYA5AzOhmdjz2+8VyuO4Ndu3rBs2O4tImKD2mZbYu53sMEc2WOQO6sxjNIQhh4iKMZwZ7+MwzthyllfDcQlAFCW8UoHgbVCbiabEPBG4qZnyHQwpdbg724XXHikdaGJ2g/P8KJPl6/hXItwm4l27ZXDE4RrxcW7Zt20Ydzh1FsgsMto3O+dgNykEEMQ2n2Pw5t2HtsEXLfvwqCEQM5bKggeEFiNhtVUm3VGJ4MYwzKV7evj6G3r5ev4Ua+Xr+FOorZ5xuvl6/hRr5ev4U6igG6+Xr+FGvl6/hTqKAbr5ev4Ua+Xr+FOooBuvl6/hRr5ev4UrNGp0qDE8Qt2/7R1WImSJGYwDHQnnUbS3BNr5ev4Ua+Xr+FVMVxm1bALPMsFAUFySfJZ6VN7Yv+b9R/5aZlsCeiiiqDi+O3rTcWVcYyixhsL7Qqt7puNcyZ25NAAAEbmuOvdq7/ALPcy4w5jiCR4mV2twQDbzahJI8I2gaV6P2n7MHEm3ds3O5xFme7uRmUhveS4p95T93qDl2+K4+1C4jhyXY3u4d0g/BHGauaeVu0e5w6eEckloqptLxV0nfmXsBiDfs4d/ak/s1DlH0d1K95BVgJ8LDbTXSKk7XYPD4rCXFdkzKj3Lb5hmtuilg6kGREaxyqhc7R3iIThV4kbB+6QeusVC/AcXjoXFrawmH0L2bRD3bvMq9wQFU6Tl31o5KSpIYeBPCkpyko12pvwSbf2OY4D2exFwNiWtYO8cSUvfSXQrKSCTo2HcyS2sHlU13sViMi27drAhEASWuqz3AqXEzOfZxDkurEjnb31r01eGWhEW00AA8I0A2G1K/DrR3trtGwBjpI1ivUsaSWp86eFCUm0qTb9WeZ43sbeNruUsYBcqlO8a8GuZe6dFY/QDK/iDyOanrNdx2K4K+EwFmxdKlkzklCSvjuM4gkCdGHKtZsFbO6IeXujb0qVVgQNAOXSpLFlJUzMcKMXaFooorkdRHQEEHYgg/A1X9lVPdUCWWfOKke+PEFILgTlkTtpOunL1qMO599QPEI1mdT6aR60BPkHQelLkHQelJr5Ua+VAcZxnCfk3EnGWVnDXSBi7QE5CTpiEHxPiA6+cjsbLI6hkysrAEEQQQdQR1EUl+wHVkdVZWBVlOoYEQQRzBFcn2VZ8HiX4fcMpBu4RzOtonxWp5lDPOY10EVz/i+xntb6fDv+6K84/mPt3HX92Og9KzMXxgLeazbsXbzqiO2QWgArlwsm5cUTNttPxjT18q527gTd4hfU3HRfZsLmVCF7wF8UILRnXn7hU+dak3wOGFGLty4L7rkOw3a+3dZlsWL111yyqoiwGtpcDM1x1Qe/ljNJKtAIE1at8eQkHubgtM4QXyLYQsxCrAz54LkKGywSQQSCCbHDOELYN024AuMjZQIVAlq3aVVA5ZbY9aqWezRVLdo3mNmzl7u3Cj3I7ou0SxQhSNtVBM1OsdG8FvRcufLX124cyPiPa6xZzko7IvejvFVcjXLSPce0pLAlgtt9YyypUtIilv9q7SW2u3LVxLAAy32VFW4SQFCqzi4JJ0LKFgEyBrWNxvswrDC4U3WcnPbGoHdWRh7iO4VRB1KAs06uBImK6niPDjdVIYo1tw6MIMMAV1BEEFWYR56QQDU6zs3KOBFR0337r+d3JmNb7Upftg4YEPnK5Alu8Xhcxyul3ugI/SLwDodSBUnDsetm2LSWL9y6JuXEPcd4O9e4e8uN3gteNlchUYwI0Aq1i+z7XVi9cW6cwYG5atuLcAgd0pEKdZzHMeW0RVfsTaKKnhygMCxt22ut3jF7njZSEDFjIRRE+HLpCpFzYNVwvt99G/ftOhVAR7seRA0o7sdB6Vj3uOBW7nDJ3zqp0UjKmUQAzE/KpsuLZRrZttrOjPGoiNQJiZp0i4anhs0u7HQelVxjrMsue3K6MJXT41TvcIvOALmJaIAIRVt5iDMzqRyECmcPxWFsu1iy9pXTV1nxD/UTuddppmk3tSCTeyNH2q19e36rVXF8YtI1tVHeNcbKFTKx8yddABrVj8oJ9dPWj8oJ9dPWtO60ZaYNdMGLLE8h9GJ/wCVUOH8NuvaU4h3VpYlFKRDSArELrAPXkKv/lBPrp60vt6/WX76jjbtslMgTgFkWxbKZlAA8WpMbTU6cNtAyLaAwBIVdhqOVVeJ9oLVi01y4wyqNhJJJ2A03J0rCwD4/G2FZnXCqbuYZVbvTaEkDXQawJgTHTQssVwNxw71eiOvyDoPSk7sdB6Vkp2cGW0rXr7d0wYFrzSxAI8ZEZt+dLjuzNq8wZzdkCPDfvKIknZXjnXRVxMS0/jqa9FFFQBVK9gHJBW86kKF2UgxMsRESZG0bVdqlewVwkFbzKQoX3VIJEyxERJkbRtVRGQLw+/GuJIMnZEIiRG46A/reVPfh12ZXEMD4ZBUFTCxoP0ZMtpTFwOIjXEQZO1tCIkRyHIH9byqQ4G9Mi/EhQfADqAASsmBJk7c61Ziux+f7JsHhXUzcum5pGqhRy1056H15RVqs44G9/iDHMd2kkdAY0+MGr9oEKAxkwJMRJ5mOVZZpDqKKKhoKKKKAoI49puTAi2m55AmdOgnfzq07gxBB8Q2PnVcWpvvIMFFXmBzmD55uR5GpfZVX3VAllnz1qshYmikyDoKMg6D0qFFmuW7fYdWtW3tui4q0/e4YEgNcZIL21EgsGXSBuYrqMg6Cs/jfZ6xi7Xd30DDcEaMh+sjDUH+jNZkrVHf6fEWHixk9l88e4pcA7X2sW6rbBk2EvE6QudipQ/5gQa3AomdJMCeZAmB959a5PsT2D/J9y+xu96LmUJKwyquY+IzBPi5fVnnA63IOg9KkM1dbc19UsFYrWC7iLNE0mQdB6VncR45YsR3jCTqABmMExOmwmfStOSW55izhOG2rRY2rVu2WMsURVLE82yjU/Gs/FcbZrvc4VQ7r77tIS3HIxufh/GMZeODGXfB3y2FtlmFtCTcbbLmUEajlPI/KPhnHu7vJh0sraz3Lkpc7y5edBbBS6VUeAkjUHoYrFSltoub08iZnN6W/U6H2HEtObEBJJ0t2xoJEatPIH1pb3AFuMTduXXB/QL5V5ckA6ffXIX+KYq8wt3H9ntul1S75cISxuFbZthi1wmcq7AEMfKdDiHFsqCyL1kYorbzANiLyrnZVJi2AYk6EkdTRww63vz+51WBNuq+eFnQtfw2DttqlpFjNG/i0ExLEnlXF8V7d4i+o9kUWbZvLaW825JEicy5EGnUmqXE+EKvtIS3fdYsqzQtpc6eIs17EMzlSMgIHX4VpdkuB2mt4d7lm/faHILn6G0RlEW1YhYMSDrqJ+G+FQWnN/KNxjh4dPFlrwivvx5cvE6K1xBWdrPtwNxFBcKtsRPPYxPSZ1FR9nuDWMHZFu1e/wBTRbDOZMFjlJMTGprVe6ykZMOTmYBjNtYEHxHxa7AR51N3h+yPqn81WuJz6TRxV1x+UV/aF/xB9Lf8lHfr/iG9E/kqx3rfZH1T+NHeN9mfVf40MaEHfr9u3on/AG6O+H27/qp/26n7xvsvvWjO32f/ACWg0MLtPdtezE3rl91V7bBLaKXdldSqqAg3YAbjfetTG8VdbWe3h7txtItjKpMkb5m0idfhS4+9dW2TZsoX5Z3AUdSY5Aa/Kse3xScPL4yyHkMTaQEgEg5FVjJkaSVq61qyKST0i2/TsXA1Pa8UVtEWEViw71Wuz3awZylV8RBim4723MO49mCxr3neEzJ2ywIiPvrGxeMsjuibuIvFJIVYthyYg3CFWfXrUHHHt94ufDOTkHv4vuiNTpGcyPOmVcW/IqnLhFLvf/TtqKKKgELAb1Qv2LhIKX8sKoMrOaD4juACR0GlXLu4+f7qz3tXTBtXARlAzGDJEySFWNdNum1Ryy6lUc2g4WLsL9OARIPgBzCRG+xgD9ZvKC1h7oKzfzAbjIBI39Z05aHyqN7OI5XEn4Ty/wBPX+ur3sXpJVxryOw+Hhmp0j5ehejXP1GJhL40GJkdSgJ+c7/hV/DSqw75zr4oA+4VQFnEc3Tly9R7tONi/rldRrz10/V0qdI3wY6NLiaXeDrR3g61nXbF6SUYAHYHxcv9NWkBgZomBJG0/wDmqnfANUT94OtOBqCpLW3r+2tGSmLh9ouRqRbWB567+oqYO595QPEI131O/TSKS3h2F53MZSqqNddJJnSIk+fPrU1xto+sP21WQdJ6D1/CiT0Hr+FOoJjeoUbJ6D1/CmvcyglsoA1JJgAeelUrPH7TuVQs2UGWVWKiPMCP3aGuW7Q9rTeHd4Ud5bc91mKsAXJBOsaBRz1EGazmtdXUy5JGzh+0LMty67WrVkEhGeZOUwW94TqQI84+NDA8VvXRb7s4i8t5XBuBFsJbCk+MFkO8iI5DyisjEcVwNi2BbsNi7lolA7gtaDt428TaQCs6L8OZqpd7U466ixdWwD3mwQaAgrEy0j3RAG/Pkio1xk++l7m+ikqztR9/JJv0N69w3EixGKxNrC2oCkFmuMQV1Vmdgkzm2Gx8qz2xnDLVy0HuHEFBk0y3LQ1bxXAqhSQSepGhjY1lY3hneZLt+9cvvcALAJzUQChKhUEeXyMk1o4snvUuCyD9Giqb2R9F8U5LekyY18/hXRJvZJdy18/2Zawo8HLtbpfd+iLK9ssTev8Ad4C1aW0rEBnVyGgEn3PdBgxAnUbVF2T7O32xL4m9cYE5/eL23uHbMVEHJHI6AgQNBSnjWIzd53uRJMJC21I1AEEbwOYNZty1bXx3mNzNJHizMVjqw1EeXOuTeGtZP1v2O3SzfVhpw0W/e3r5G5a4bgrNxHu4kXGtC5A7xmMs7PPhJMiSAJ6VdxXH8G1vP9I/iUkK14MMjTqSQIB5TXIM9qdAzAEZQPCsEAmTGuulNftNdzBFjKQfBqSFmI3gTVz69VPyr3ObVrr+rs6P8v4ZlcjBs2cqx7yCGaBuWJiIG01Bd7V4zLFoWhGkLbbwjlEnLoAf6iuc/K5UAxbABJ11B6SYMQQT8adicWzoLku6FoJQFgSDAURtrI1OpNSWK9q83+LEMLl6K/0daO1eJj3rHLUrv1/v6m/Oe99pZ/2//vrm7XArmUD2ZmG4z27pInXb9H4CKm/I13/CL/sNSN1w9RlfxGwe2N3MRnQkFQcthmAzbai9t509e0+IiS1geRt3Z+cNWL+Rrv8AhE/2Gpv5DvZp9ltxG3s5metb8vUZTZTtZiCSA9mAAc3dXcpnoZ1/Gl/Oq+Zi5Y00MW7ulY1vgV7XNhkE7AYbNHnJjX1plvs7fhg1kjUw3s6kkRuI93pA6VnM3wNZFzNXGcdxF1cneprytq6MR0LNsOsR+6stiuXunvFHJzBVRcsAbG5AJ0mJkAxoapDgd5LKv3N5i2WIti0UzbB83iA5HffpV/DcEvthvAVGaGKNfUT5GBM/MCpeJwa/ZHCK3v0/Il3HLdRVuPfKput1iyPBiFKovLnMifjUeMx+GBHeYcroMv0txpXWCJI0/hVziXZ24yWyWsysKTcxVy6FBEHKvdaHMF2NVsd2VxV3I1t8M4CASy3FOhbQDLsBFMslq26+d5qOW8q08T0+iiitnMju7j5/urnsPwsSM2Ey+IDML06c23kjlG8AV0N3cfP91Z3tl3X6A6Hk66ztHXl9/SgM9sBIE4TRQqj6fWNo06DmT++k9hLuM+EAk6sLwiJCklQfFpJA1iBWpcxjqNbLH/Synr+4D9amLxB4P0L8oE7/AB00q0RySKLcNzEBsMfdy5jfOmQSk5TJJPPed+tJb4QrkLcw2VSDLC8YBjbKCOp2mK0Uxzkkdy43iSBOmnkPn1pbuMdf7lz8Cp5A9epI/wCn4UomZbiXOEWmbMykmZnMw1BzagGCJA09ajbgNkzKHUknxvqTz97/AMU78oPH9i8zsOmuuseXrUmHxjM0G0yiJzGI+FKYzITCcJtWmzW1ykiDqxkadTE+Ea7+pq/a29f2mo6ktbev7TUNDnQEEHYgg/A1XGERPdWJZZ3M6+fxqzVK/iWVS1wABWEQZkZo/h602Bb7sdB6VxXb7jiW2t24VspW4yGBmM+FTzGkz/qFZPEuNvfx2W89zuLBZ2VAFIO4BjfLoJOo8XWqlzD22uNiLTMgM92XYPcaN8uf3fLpXnclNdnudXhpVme64duy+WJ2VuFzfuPcs2g0R3lvPoM3uKCAAJ2G/TrQtWvomXMzy3hGYqDM5sqDRevzrRTi1vDjLbtu5K+Ig5PU5G0EnaI86g/OAx4AuX9IBSCvwPM/wrWbMrpyXp2forlTajUfK9PXfVmlw3h1hcPFy0TcJBUG6FX5KGDHTfQ/EVbPE1RVRe6t5FOiW5ZpjZnkn5Getc+e8ugvJIUxkYavpMgZgANdNKvYPhTOtu4tvMzROa9atoFgxpqw13A122qvpHokl47ed+xzuO7k3zpb/vwBeL5mbNnYaaPcDQYgaAaaDqeVVX4pcWQTkLmVHdkEqfd7sGS0xvsY0rUxXC0Syj3msLDEvFzOGQgnKgLeJtBHzqzxJ83cGyuYRqAhGZPCQGZnAQb1V9PKT68vwvMxLGgtl932c/Yyx2evGLd6LcEIi3W7zMJgEKklxoN4B2q/hexBLd3cLEBCV7pCgBkrGa4RyjSOflV5cJiRie8W6gXOTq1kAIf0AqidOpbp51oravZmZsUZIZVClAqKYI0mGYEb+ddehhHW+35RnpJS0p/O8zeHdgjH02bVGU/SgEEnQjKhAIURM1ft9grPdC21sAA/o3bokAyJM79ar2OEWke0bl6/ceWy5r5INwr4mAHu+EERMa1fi2ztbyXmIUE+JyIadiPgaOMFpH2Nxnib7fOwsJwIIpS13Nm3CwFtqdZ1JLbyIEmaafZ1AuXMUMls6nvLaIC8ZQ2WOojXnWRh+zls2glrBlV90tcyliEYlYDMI1JI0G/StDBcEtpY8OBt5okq3dklt4LR1qqcbpX5IxU3v7mncuWFEm4ANNe8Os7c6bbxGHYkC4DlifpDGvQzBpmFwRI8eGw6mTABBgctre9P9nvmPDYWLmsZmm10EqIbbXasm6Hl7H2i/wC7/wDKohi8NmK98krEjvtRO0+Kr/cj6q/18qBZHJV/r5VSamOvGsGbhti8CyiTDuQNv0gYnXaase2Yb7T/AJv/ABrSCeS/18qIPQf18qtoiUuJzmM4pgUsM5fOikkgM7+INsdfrbztzp/DuLXrmGR7eGW2xy+BxcCgSM0Rb2yyR8q3wkCAqxrpy135U6T0Hr+FazKtvUzld7mFjb+K9mYoqd+Fnw2nKkjUhQ2uo2nnVjAHEtaQ3FtK5UZhB0Prp8K1ZPQev4USfL1/Cs5tKouXW7HUUUVk2IyTWfiOKWrcZyQCoaSIgGYkHxcjyrRqnf4xaQgO0SoYEg7HaRuNjy5VURkA4zZIlSzAGCQp8OkkmRMDrQnGrBIGdtcxHhaDlBJ5dFPpVrBcTt3p7ts0AE6EaNtuOcH0qyRV0IrfEzPy1ZylgzEKQDCtuZjca7cqa3HcOBJdv1Wn9m06aVq0VNBTGdyPOjuh50+ioaGd0POnKsUtFAFY3a/F93g7rSBGQbxGZ1A/bWzUFzCgmRoSVLaTmC7AzUatUweQ8JxLXD3dtkU3nbPeeWZi+pgCesec8tY2j2aK3UtC7dvaosW7OUKuhJZ3bL7oO07evpAtLyA9BTsg6D0rVQ2ymW8RtyUqbOI4P2G+luPft+Ha2LlzOYMgk5AB0j410GB7OW7KZLdu0BzzKXJ+JY1p3rGYQPDqNY6HUfPanJaAABgkAaxv51XKyRjl4mfhOH3ULhWspbMBFS0QVgRJ8ep29KhHZwvYFq/iL1zUliGFvPMypCj3NdprX7sdB6Uj2gQQNJB1jbzopNbEeHF76+JVs8FsKqKLSQkFZUEgjnJ1nU6+dXaisYfKIJzanWAPlT8g6D0qN2bSS2HUtNyDoPSqV28lnW42jSRImI3+WoqFL9JVI8SsxMiJA907kSBt5H0po4rZ68gfdOxMdPI+lWiWX6KylxVvvAe9kZS2TIYKkM41jkp+74ROOJ2SJnoPdO5BIG3+U/0RUoWXqKgw91Li5kgiSJiNRvuKS7hCWBDQBGkdDrz5jShSxRTe7HQelHdjoPSgHUVBiMLm905fgAeYP7j61IloAAGDAGsDXzoB9FNyDoPSmXrEiBp5xQEtFR2rECDrqdSOpJA+Q0+VPyDoPSgFooooAoiiigCKKKKAKKKKAKKKKAKKKKAKRHBAKkEHUEagjyparcO4alhMloZVzM0dC7Fm9WJPzoCzRRRQBRRRQBRRRQBRRRQBRRRQBRRRQAB0ooooAooooAooooAooooAooooAooooAooooAooooAooooAooooAooooAooooAooooAooooAooooAooooAooooAooooAooooAooooAooooAooooAqvj8X3aZonlrMbEiYBO4A250lFAZK9pXMfRqDrILNAAaJBCGSRBjTSj843mO7Tc653iJiQe735x99FFAI3aS4GA7tCCTLC42UATEygMmByjXflVvDcYZhJRZkjwtI/5BT93rS0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6" name="AutoShape 8" descr="data:image/jpeg;base64,/9j/4AAQSkZJRgABAQAAAQABAAD/2wCEAAkGBhQSEBUUEBQWFRUWFhUXFxQXFxgVFxQXFhgYGRgXFRwYGyYeFxojGRYVHzEhIycpLCwuFSAxNTAqNSYsLCkBCQoKDgwOGg8PGiwlHyQsLCwsLSwpLjAsLC8qKSksKSksNSksLCosNCwqKSwsMCktKi8qLDQpKiwsLCwpLCkpNP/AABEIAKgBLAMBIgACEQEDEQH/xAAbAAABBQEBAAAAAAAAAAAAAAAAAQIDBAUGB//EAEcQAAIBAgQDBQQFCQcDBAMAAAECEQADBBIhMQVBUQYTImGRFDJxgSNSU6HhFRZCkrHB0dLwM0NUYnKTooLT8SRE4uMHNGP/xAAZAQEBAQEBAQAAAAAAAAAAAAAAAQIDBAX/xAAwEQACAgAEAgkEAQUAAAAAAAAAAQIRAxIhMUFREyJhcYGRobHwBMHR4TIUQlKS8f/aAAwDAQACEQMRAD8A9uy0ZR0FLRQCZfKiKWigEiiKWigCKSKWigCKTKKWigCKIoooAiky0tFAEURRRQCZRRFLRQBFEeVFFAJlpYoooAiiKKKAIpIpaKATKOlJ3Y6D0p1FAZnaNsuFvEfV/eK5jBcdYLORCSuUk5pjWY8ULMmYia6XtUCcFeiZyct9xXn+GsPlGj+h/hQG83F5Mm2m87vr8fHVpO1DgABEgAAe9sNv0q53uH/z+h/hR3D/AOf0NS0DpPzsufUT0b+aj87Ln1E9G/mrm/Z36P6GjuH6P6GloHR/nZc+ono381L+ddz6iejfzVzfcP0f0NHcP0f0NLQOj/Ou59RPRv5qUdqrn1E9G/mrnO4fo/oaUYd+j+h/hSwdL9P9q/rRF/7V/WtDLRlrzXIhzF3il8vC33iFMAgsAXysWIlSuh1BkTSpi8UCM165PhmDK5hIZQApYxlYz1ETWji8A8koWMhgPEIEyZYHYBoiOuulc/cx9yzhlv5O9PtFm2qbs4u3URwoLquaCQubSTJryQjiyvrO78DCTas6K3cvlQRduajnofmCJFI926PevsPiwFcrh+2t8Kg7tCGXh7ZkUhLIxWJe06PmcNKooUEL7ysSANBGO2t26rlLCXGF+2bKlHBvYRy4lC8BrjCyxDLK+NN9a9qjicTVnWm/dkD2hpOwzCeX8R60LibsSMQTv+kDtv8AsPpXPcO7UC5h0vLbRlIvGRbcCO8uphoaDkJFtQQdfpBEbVq44m0oyi3dd8uULaYzozPKoT4WVcqsfdLCc01aknuLLZxF3/EH9YUntVwGDiDyPvddv2VTxN8Lb722LTK7MqLkEkQxVlOYZtBJHSdRFNxbuhdVtWyxsqLRa2JW99JAuZWI7sW1U6Ef2bCZYCpUuYsvtibg/wDcGf8AUOdSDv8A7V/WmcPt53M27YCahgolmuZXVl18MJE9SdIA11clZeZPcpnxf+2f1pIv/bP61o5aMtLkDOi/9q/rSxf+1f1rQy0ZalyBnxf+2f1oy3/tn9a0MtGWlyBnxf8Atn9aSL/2z+taOWpLdqRME6wY5DTXb+oqrMwZcX/tX9aCL/2z+tazWgGIyXDHMRB0o7ofUubTy9PjW8swZMX/ALV/WiL/ANq/rWt3QzRkubxOkbx12pCgj3LuvkPv10pknzBlRf8AtX9abcXEQct55+P4H9lby4NSJ8Q8jEiqWI8IYgTAaBzMTA+dZkpIGOFxka3xP/VB6c9PvpQmLy63/FPKYiPMbzTk4tdMxh3ET7xYarOYaIeYEfWzabRV3CYhnJzWykAQTs0k+7IDaQNwN6lyBQuWMUyZTeneZ2PTlttWhatQIqpjOI3UdlXDs6jRWDe8cqkaZTAzMFnYQTyMH5UuQpFgw0zOcMkRGZTa89YJ2MTWXb3AYSxfFv6RkLy2oEiDtyHnp8NTBl/cX8vvpm8OpQlYDAtpmBkpmG+8HyqzgrxdSWQpDMIM6gHRhKgwd9qz7/Gbiz/6d2guIUXCxCsFEfR5ZIObeIGhNWXWd0ZjHKqLXc3Z99YzDTL+jLSJ6wV/V+dYfE+F4prjkPcIKKENq73IVhmzEqTB3XedvlWlY4xcYCcNcBJUFfFKSQCWlApAk+6TIHLlfx15kWUQ3DMZRvsYOx0mB5TPKrCTg7SEoqSMThPD8Qt8M3eLa7twy3L/AH2a4WtlCs+7Ci4DtOYfAa2Jt3P7sqNven57eX9cjB+VngxYcsM0CHAaMsEEoIBltwPcPUU1uLXR/wC3aOWrTGnvDu9DrtJ2NJyc3bRYqlRbs231zkHpAj1/rl50r2nnwmB8QP2oaks3ibeZlKmCSm5EToNNdvnWWOPXf8JdnnGoB5iSomDIkaEQedYop0Hd0C3+776t5KTL+0ftrvlBEcAeoqP8kCAISAQQI0BBkECN51mr8np99LJ6ffW+jiUzfyImvgt6wT4RqQSwJ01OYk/Ek0/8kLKnKkqIU5R4R0XTQfCr0np99LJ6ffVyolGevCABChACZIAgE9TpvSWeDKhlFRSZJKqBJMTsOcD0rQk9Pvok9PvqZEKM4cDQSQlvxCG8I8Q6NpqPjT7PCgghFRR0UZR6AUcU4/YwwnEXbdvyZhmPwXc/IVhr/wDkJbkeyYXFYidnW3ktn/reI9Ky8q0Z6IfTYuIs0Y6c+Hm9DeTh0bZRtsI20HLpTvYT1H31z6cf4m58PDVQdbmJQ+oUTS3OMcUXX2C0/kuIUH/kKnV5PyZv+kntcf8AeP5N/wBiPl/Xyo9iPl9/8K51u3N21HtfD8Tb6tby30XzLLECP6Na3Be1uGxf/wCvdRzvknK+n+VoMecVVkbozP6XFgszjpzWq81aLnsR8vvo9iPl/Xyq1J6ffRJ6ffWsiPOVfYj1FHsR8v6+VWpPT76JPT76ZECr7Eeo/r5UexHqP6+VWpPT76JPT76ZECr7Eeoo9iPUff8Awq1J6ffRJ6ffTIgUblsKQC6AnYEwTuf2KfQ07uB9ZfWpcTgUuaugYxE8wNdAeW5qtc4BZMfRgRA0JEgcj5bT1imRAf3QmM6zoYnrt6yPWk7oTGdJiYzchufhqPWpTw1IAyaAARmaNBG0wTl0nmNNqiHBLOXL3YjpJMTEka6GQD8qZECQYSdiD8/wqG0FYStxGGmzA7gEeoZT/wBQ61dsWQi5UWBqYnqSTv5k1VHBbPK0ogMNNPeEN8z13pkQENoAE50gCSZ2ETPwjWjuxE50gmJzc9o+M0WOCWkbMqQYIHiPhBGoXpMk/Ek0PwSyRBtyIiMzRGk6TzgT1gdKZEBRYBMBlJ6TrSXkVIzuqztJiY33qS3wy2pUrbAK7QTpv56+82/U1JiMIrxmWYkTmI0aJUxEqYEg6GB0pkQIBZB2ZfX+uh9KitsjCVuWyDBBDCCDsfnTrPArKMGW0AwOaczb666nX3j60NwCySpNsEqSQczSCc0nffxNrvrTIgLkWYzpMAxOsEwD8CQR8qLiKolmUDrOnTf4078i2YA7oQAqjU6KuaBMzHjcRzDEU+7w1Cgt5YQKFCgxCjYCNREUyIERQDdh9/8ACnC0Oo+/+FQfm3ZiMmkzGY7667+Zpy8AtDZP+R+/XWmRA04pCP3U6kNbBn8WN7TuAx8Le73fv6ZM/eH3PenLroPnVXHYzMJsKBm3lZy51/8A6b5C3XVflWlxHiVuxba7fcIi7sf2DqT0Gprmx25uXpOBwOIvrpFx4sW3B5oz+8PlWXJLc74f0+JiK4rTm9F5ukaDYjGK7ZbYdc75Z7tfDmTJEPKjLnGuYkiTl92kOIxu3dqfCPEMnvQoIANzQSWIJnb4KaA7T8QGr8LbLzy4m0x+QA1rMxHbm9i764PDq2BuMstcxKw45ZbKH3mPInofjWXix+I7x+hxZcq3bUk6XblbZrY/tr7NdFvEJLspKWbQD3WfNooVbhMZZhiFmDoNqj9l4jjf7V/YLJ/u7ZD4hhr7z7W+R8OtXeC8IweCLZbiG8f7S7duK15zzzFjIneBArW/LFj7a1/uL/GrllL+RjpsLC0wlb/yf2Wy8bfcZnCew+Ew5zJaD3Jk3bv0twnrLbH4RW9VT8sWPtrX+4v8as27gYAqQQdiDIPwIrSio7I888WWI7m7fax1FFFUwNuE5Tl1MGB1PKuf4x2SsYqTfsqlyRkvWjkugyYbMN40IBkV0JMb1HccGIIPiH7ajSe5uGJLDeaDp9hxxxWN4YJvlsbhB/eAf+osj/OP7xQN233JgaV1fDeJpiLa3bDK6NswP3HTQ+R1q3XGcY4DdwVxsXwxZB1xGDHu3VG72gPduAToN+QnRsaw22PWnD6nSVRnz2T7+CfatOfM7HXy9fwok+Xr+FU+C8ZtYqyt6w2ZWHzU81YciKvV0Ts8couLcZLVDdfL1/Cse52kK3u6bDXg2V3XWzDohVWcHvdBLp70HxbbxtVzfafhdy6b+RCxOAxNpNRq92ITU7nKPKsyutDpgqLlU9jesXyyglchIByMRmXyOUkT8CRUgY+Xr+Fczi+zSW1td1YLmfp3Up7RdUITla67qxDOEB8Wo0jKTFHB8EupcdbuGHsrXnf2e1kya2bC28yZgHtjLeDLEF4MEa1MzXA6rBw5aqXt+TqzxAd8lqJL27lwEe7lttbU69Zur6GpluyYA5AzOhmdjz2+8VyuO4Ndu3rBs2O4tImKD2mZbYu53sMEc2WOQO6sxjNIQhh4iKMZwZ7+MwzthyllfDcQlAFCW8UoHgbVCbiabEPBG4qZnyHQwpdbg724XXHikdaGJ2g/P8KJPl6/hXItwm4l27ZXDE4RrxcW7Zt20Ydzh1FsgsMto3O+dgNykEEMQ2n2Pw5t2HtsEXLfvwqCEQM5bKggeEFiNhtVUm3VGJ4MYwzKV7evj6G3r5ev4Ua+Xr+FOorZ5xuvl6/hRr5ev4U6igG6+Xr+FGvl6/hTqKAbr5ev4Ua+Xr+FOooBuvl6/hRr5ev4UrNGp0qDE8Qt2/7R1WImSJGYwDHQnnUbS3BNr5ev4Ua+Xr+FVMVxm1bALPMsFAUFySfJZ6VN7Yv+b9R/5aZlsCeiiiqDi+O3rTcWVcYyixhsL7Qqt7puNcyZ25NAAAEbmuOvdq7/ALPcy4w5jiCR4mV2twQDbzahJI8I2gaV6P2n7MHEm3ds3O5xFme7uRmUhveS4p95T93qDl2+K4+1C4jhyXY3u4d0g/BHGauaeVu0e5w6eEckloqptLxV0nfmXsBiDfs4d/ak/s1DlH0d1K95BVgJ8LDbTXSKk7XYPD4rCXFdkzKj3Lb5hmtuilg6kGREaxyqhc7R3iIThV4kbB+6QeusVC/AcXjoXFrawmH0L2bRD3bvMq9wQFU6Tl31o5KSpIYeBPCkpyko12pvwSbf2OY4D2exFwNiWtYO8cSUvfSXQrKSCTo2HcyS2sHlU13sViMi27drAhEASWuqz3AqXEzOfZxDkurEjnb31r01eGWhEW00AA8I0A2G1K/DrR3trtGwBjpI1ivUsaSWp86eFCUm0qTb9WeZ43sbeNruUsYBcqlO8a8GuZe6dFY/QDK/iDyOanrNdx2K4K+EwFmxdKlkzklCSvjuM4gkCdGHKtZsFbO6IeXujb0qVVgQNAOXSpLFlJUzMcKMXaFooorkdRHQEEHYgg/A1X9lVPdUCWWfOKke+PEFILgTlkTtpOunL1qMO599QPEI1mdT6aR60BPkHQelLkHQelJr5Ua+VAcZxnCfk3EnGWVnDXSBi7QE5CTpiEHxPiA6+cjsbLI6hkysrAEEQQQdQR1EUl+wHVkdVZWBVlOoYEQQRzBFcn2VZ8HiX4fcMpBu4RzOtonxWp5lDPOY10EVz/i+xntb6fDv+6K84/mPt3HX92Og9KzMXxgLeazbsXbzqiO2QWgArlwsm5cUTNttPxjT18q527gTd4hfU3HRfZsLmVCF7wF8UILRnXn7hU+dak3wOGFGLty4L7rkOw3a+3dZlsWL111yyqoiwGtpcDM1x1Qe/ljNJKtAIE1at8eQkHubgtM4QXyLYQsxCrAz54LkKGywSQQSCCbHDOELYN024AuMjZQIVAlq3aVVA5ZbY9aqWezRVLdo3mNmzl7u3Cj3I7ou0SxQhSNtVBM1OsdG8FvRcufLX124cyPiPa6xZzko7IvejvFVcjXLSPce0pLAlgtt9YyypUtIilv9q7SW2u3LVxLAAy32VFW4SQFCqzi4JJ0LKFgEyBrWNxvswrDC4U3WcnPbGoHdWRh7iO4VRB1KAs06uBImK6niPDjdVIYo1tw6MIMMAV1BEEFWYR56QQDU6zs3KOBFR0337r+d3JmNb7Upftg4YEPnK5Alu8Xhcxyul3ugI/SLwDodSBUnDsetm2LSWL9y6JuXEPcd4O9e4e8uN3gteNlchUYwI0Aq1i+z7XVi9cW6cwYG5atuLcAgd0pEKdZzHMeW0RVfsTaKKnhygMCxt22ut3jF7njZSEDFjIRRE+HLpCpFzYNVwvt99G/ftOhVAR7seRA0o7sdB6Vj3uOBW7nDJ3zqp0UjKmUQAzE/KpsuLZRrZttrOjPGoiNQJiZp0i4anhs0u7HQelVxjrMsue3K6MJXT41TvcIvOALmJaIAIRVt5iDMzqRyECmcPxWFsu1iy9pXTV1nxD/UTuddppmk3tSCTeyNH2q19e36rVXF8YtI1tVHeNcbKFTKx8yddABrVj8oJ9dPWj8oJ9dPWtO60ZaYNdMGLLE8h9GJ/wCVUOH8NuvaU4h3VpYlFKRDSArELrAPXkKv/lBPrp60vt6/WX76jjbtslMgTgFkWxbKZlAA8WpMbTU6cNtAyLaAwBIVdhqOVVeJ9oLVi01y4wyqNhJJJ2A03J0rCwD4/G2FZnXCqbuYZVbvTaEkDXQawJgTHTQssVwNxw71eiOvyDoPSk7sdB6Vkp2cGW0rXr7d0wYFrzSxAI8ZEZt+dLjuzNq8wZzdkCPDfvKIknZXjnXRVxMS0/jqa9FFFQBVK9gHJBW86kKF2UgxMsRESZG0bVdqlewVwkFbzKQoX3VIJEyxERJkbRtVRGQLw+/GuJIMnZEIiRG46A/reVPfh12ZXEMD4ZBUFTCxoP0ZMtpTFwOIjXEQZO1tCIkRyHIH9byqQ4G9Mi/EhQfADqAASsmBJk7c61Ziux+f7JsHhXUzcum5pGqhRy1056H15RVqs44G9/iDHMd2kkdAY0+MGr9oEKAxkwJMRJ5mOVZZpDqKKKhoKKKKAoI49puTAi2m55AmdOgnfzq07gxBB8Q2PnVcWpvvIMFFXmBzmD55uR5GpfZVX3VAllnz1qshYmikyDoKMg6D0qFFmuW7fYdWtW3tui4q0/e4YEgNcZIL21EgsGXSBuYrqMg6Cs/jfZ6xi7Xd30DDcEaMh+sjDUH+jNZkrVHf6fEWHixk9l88e4pcA7X2sW6rbBk2EvE6QudipQ/5gQa3AomdJMCeZAmB959a5PsT2D/J9y+xu96LmUJKwyquY+IzBPi5fVnnA63IOg9KkM1dbc19UsFYrWC7iLNE0mQdB6VncR45YsR3jCTqABmMExOmwmfStOSW55izhOG2rRY2rVu2WMsURVLE82yjU/Gs/FcbZrvc4VQ7r77tIS3HIxufh/GMZeODGXfB3y2FtlmFtCTcbbLmUEajlPI/KPhnHu7vJh0sraz3Lkpc7y5edBbBS6VUeAkjUHoYrFSltoub08iZnN6W/U6H2HEtObEBJJ0t2xoJEatPIH1pb3AFuMTduXXB/QL5V5ckA6ffXIX+KYq8wt3H9ntul1S75cISxuFbZthi1wmcq7AEMfKdDiHFsqCyL1kYorbzANiLyrnZVJi2AYk6EkdTRww63vz+51WBNuq+eFnQtfw2DttqlpFjNG/i0ExLEnlXF8V7d4i+o9kUWbZvLaW825JEicy5EGnUmqXE+EKvtIS3fdYsqzQtpc6eIs17EMzlSMgIHX4VpdkuB2mt4d7lm/faHILn6G0RlEW1YhYMSDrqJ+G+FQWnN/KNxjh4dPFlrwivvx5cvE6K1xBWdrPtwNxFBcKtsRPPYxPSZ1FR9nuDWMHZFu1e/wBTRbDOZMFjlJMTGprVe6ykZMOTmYBjNtYEHxHxa7AR51N3h+yPqn81WuJz6TRxV1x+UV/aF/xB9Lf8lHfr/iG9E/kqx3rfZH1T+NHeN9mfVf40MaEHfr9u3on/AG6O+H27/qp/26n7xvsvvWjO32f/ACWg0MLtPdtezE3rl91V7bBLaKXdldSqqAg3YAbjfetTG8VdbWe3h7txtItjKpMkb5m0idfhS4+9dW2TZsoX5Z3AUdSY5Aa/Kse3xScPL4yyHkMTaQEgEg5FVjJkaSVq61qyKST0i2/TsXA1Pa8UVtEWEViw71Wuz3awZylV8RBim4723MO49mCxr3neEzJ2ywIiPvrGxeMsjuibuIvFJIVYthyYg3CFWfXrUHHHt94ufDOTkHv4vuiNTpGcyPOmVcW/IqnLhFLvf/TtqKKKgELAb1Qv2LhIKX8sKoMrOaD4juACR0GlXLu4+f7qz3tXTBtXARlAzGDJEySFWNdNum1Ryy6lUc2g4WLsL9OARIPgBzCRG+xgD9ZvKC1h7oKzfzAbjIBI39Z05aHyqN7OI5XEn4Ty/wBPX+ur3sXpJVxryOw+Hhmp0j5ehejXP1GJhL40GJkdSgJ+c7/hV/DSqw75zr4oA+4VQFnEc3Tly9R7tONi/rldRrz10/V0qdI3wY6NLiaXeDrR3g61nXbF6SUYAHYHxcv9NWkBgZomBJG0/wDmqnfANUT94OtOBqCpLW3r+2tGSmLh9ouRqRbWB567+oqYO595QPEI131O/TSKS3h2F53MZSqqNddJJnSIk+fPrU1xto+sP21WQdJ6D1/CiT0Hr+FOoJjeoUbJ6D1/CmvcyglsoA1JJgAeelUrPH7TuVQs2UGWVWKiPMCP3aGuW7Q9rTeHd4Ud5bc91mKsAXJBOsaBRz1EGazmtdXUy5JGzh+0LMty67WrVkEhGeZOUwW94TqQI84+NDA8VvXRb7s4i8t5XBuBFsJbCk+MFkO8iI5DyisjEcVwNi2BbsNi7lolA7gtaDt428TaQCs6L8OZqpd7U466ixdWwD3mwQaAgrEy0j3RAG/Pkio1xk++l7m+ikqztR9/JJv0N69w3EixGKxNrC2oCkFmuMQV1Vmdgkzm2Gx8qz2xnDLVy0HuHEFBk0y3LQ1bxXAqhSQSepGhjY1lY3hneZLt+9cvvcALAJzUQChKhUEeXyMk1o4snvUuCyD9Giqb2R9F8U5LekyY18/hXRJvZJdy18/2Zawo8HLtbpfd+iLK9ssTev8Ad4C1aW0rEBnVyGgEn3PdBgxAnUbVF2T7O32xL4m9cYE5/eL23uHbMVEHJHI6AgQNBSnjWIzd53uRJMJC21I1AEEbwOYNZty1bXx3mNzNJHizMVjqw1EeXOuTeGtZP1v2O3SzfVhpw0W/e3r5G5a4bgrNxHu4kXGtC5A7xmMs7PPhJMiSAJ6VdxXH8G1vP9I/iUkK14MMjTqSQIB5TXIM9qdAzAEZQPCsEAmTGuulNftNdzBFjKQfBqSFmI3gTVz69VPyr3ObVrr+rs6P8v4ZlcjBs2cqx7yCGaBuWJiIG01Bd7V4zLFoWhGkLbbwjlEnLoAf6iuc/K5UAxbABJ11B6SYMQQT8adicWzoLku6FoJQFgSDAURtrI1OpNSWK9q83+LEMLl6K/0daO1eJj3rHLUrv1/v6m/Oe99pZ/2//vrm7XArmUD2ZmG4z27pInXb9H4CKm/I13/CL/sNSN1w9RlfxGwe2N3MRnQkFQcthmAzbai9t509e0+IiS1geRt3Z+cNWL+Rrv8AhE/2Gpv5DvZp9ltxG3s5metb8vUZTZTtZiCSA9mAAc3dXcpnoZ1/Gl/Oq+Zi5Y00MW7ulY1vgV7XNhkE7AYbNHnJjX1plvs7fhg1kjUw3s6kkRuI93pA6VnM3wNZFzNXGcdxF1cneprytq6MR0LNsOsR+6stiuXunvFHJzBVRcsAbG5AJ0mJkAxoapDgd5LKv3N5i2WIti0UzbB83iA5HffpV/DcEvthvAVGaGKNfUT5GBM/MCpeJwa/ZHCK3v0/Il3HLdRVuPfKput1iyPBiFKovLnMifjUeMx+GBHeYcroMv0txpXWCJI0/hVziXZ24yWyWsysKTcxVy6FBEHKvdaHMF2NVsd2VxV3I1t8M4CASy3FOhbQDLsBFMslq26+d5qOW8q08T0+iiitnMju7j5/urnsPwsSM2Ey+IDML06c23kjlG8AV0N3cfP91Z3tl3X6A6Hk66ztHXl9/SgM9sBIE4TRQqj6fWNo06DmT++k9hLuM+EAk6sLwiJCklQfFpJA1iBWpcxjqNbLH/Synr+4D9amLxB4P0L8oE7/AB00q0RySKLcNzEBsMfdy5jfOmQSk5TJJPPed+tJb4QrkLcw2VSDLC8YBjbKCOp2mK0Uxzkkdy43iSBOmnkPn1pbuMdf7lz8Cp5A9epI/wCn4UomZbiXOEWmbMykmZnMw1BzagGCJA09ajbgNkzKHUknxvqTz97/AMU78oPH9i8zsOmuuseXrUmHxjM0G0yiJzGI+FKYzITCcJtWmzW1ykiDqxkadTE+Ea7+pq/a29f2mo6ktbev7TUNDnQEEHYgg/A1XGERPdWJZZ3M6+fxqzVK/iWVS1wABWEQZkZo/h602Bb7sdB6VxXb7jiW2t24VspW4yGBmM+FTzGkz/qFZPEuNvfx2W89zuLBZ2VAFIO4BjfLoJOo8XWqlzD22uNiLTMgM92XYPcaN8uf3fLpXnclNdnudXhpVme64duy+WJ2VuFzfuPcs2g0R3lvPoM3uKCAAJ2G/TrQtWvomXMzy3hGYqDM5sqDRevzrRTi1vDjLbtu5K+Ig5PU5G0EnaI86g/OAx4AuX9IBSCvwPM/wrWbMrpyXp2forlTajUfK9PXfVmlw3h1hcPFy0TcJBUG6FX5KGDHTfQ/EVbPE1RVRe6t5FOiW5ZpjZnkn5Getc+e8ugvJIUxkYavpMgZgANdNKvYPhTOtu4tvMzROa9atoFgxpqw13A122qvpHokl47ed+xzuO7k3zpb/vwBeL5mbNnYaaPcDQYgaAaaDqeVVX4pcWQTkLmVHdkEqfd7sGS0xvsY0rUxXC0Syj3msLDEvFzOGQgnKgLeJtBHzqzxJ83cGyuYRqAhGZPCQGZnAQb1V9PKT68vwvMxLGgtl932c/Yyx2evGLd6LcEIi3W7zMJgEKklxoN4B2q/hexBLd3cLEBCV7pCgBkrGa4RyjSOflV5cJiRie8W6gXOTq1kAIf0AqidOpbp51oravZmZsUZIZVClAqKYI0mGYEb+ddehhHW+35RnpJS0p/O8zeHdgjH02bVGU/SgEEnQjKhAIURM1ft9grPdC21sAA/o3bokAyJM79ar2OEWke0bl6/ceWy5r5INwr4mAHu+EERMa1fi2ztbyXmIUE+JyIadiPgaOMFpH2Nxnib7fOwsJwIIpS13Nm3CwFtqdZ1JLbyIEmaafZ1AuXMUMls6nvLaIC8ZQ2WOojXnWRh+zls2glrBlV90tcyliEYlYDMI1JI0G/StDBcEtpY8OBt5okq3dklt4LR1qqcbpX5IxU3v7mncuWFEm4ANNe8Os7c6bbxGHYkC4DlifpDGvQzBpmFwRI8eGw6mTABBgctre9P9nvmPDYWLmsZmm10EqIbbXasm6Hl7H2i/wC7/wDKohi8NmK98krEjvtRO0+Kr/cj6q/18qBZHJV/r5VSamOvGsGbhti8CyiTDuQNv0gYnXaase2Yb7T/AJv/ABrSCeS/18qIPQf18qtoiUuJzmM4pgUsM5fOikkgM7+INsdfrbztzp/DuLXrmGR7eGW2xy+BxcCgSM0Rb2yyR8q3wkCAqxrpy135U6T0Hr+FazKtvUzld7mFjb+K9mYoqd+Fnw2nKkjUhQ2uo2nnVjAHEtaQ3FtK5UZhB0Prp8K1ZPQev4USfL1/Cs5tKouXW7HUUUVk2IyTWfiOKWrcZyQCoaSIgGYkHxcjyrRqnf4xaQgO0SoYEg7HaRuNjy5VURkA4zZIlSzAGCQp8OkkmRMDrQnGrBIGdtcxHhaDlBJ5dFPpVrBcTt3p7ts0AE6EaNtuOcH0qyRV0IrfEzPy1ZylgzEKQDCtuZjca7cqa3HcOBJdv1Wn9m06aVq0VNBTGdyPOjuh50+ioaGd0POnKsUtFAFY3a/F93g7rSBGQbxGZ1A/bWzUFzCgmRoSVLaTmC7AzUatUweQ8JxLXD3dtkU3nbPeeWZi+pgCesec8tY2j2aK3UtC7dvaosW7OUKuhJZ3bL7oO07evpAtLyA9BTsg6D0rVQ2ymW8RtyUqbOI4P2G+luPft+Ha2LlzOYMgk5AB0j410GB7OW7KZLdu0BzzKXJ+JY1p3rGYQPDqNY6HUfPanJaAABgkAaxv51XKyRjl4mfhOH3ULhWspbMBFS0QVgRJ8ep29KhHZwvYFq/iL1zUliGFvPMypCj3NdprX7sdB6Uj2gQQNJB1jbzopNbEeHF76+JVs8FsKqKLSQkFZUEgjnJ1nU6+dXaisYfKIJzanWAPlT8g6D0qN2bSS2HUtNyDoPSqV28lnW42jSRImI3+WoqFL9JVI8SsxMiJA907kSBt5H0po4rZ68gfdOxMdPI+lWiWX6KylxVvvAe9kZS2TIYKkM41jkp+74ROOJ2SJnoPdO5BIG3+U/0RUoWXqKgw91Li5kgiSJiNRvuKS7hCWBDQBGkdDrz5jShSxRTe7HQelHdjoPSgHUVBiMLm905fgAeYP7j61IloAAGDAGsDXzoB9FNyDoPSmXrEiBp5xQEtFR2rECDrqdSOpJA+Q0+VPyDoPSgFooooAoiiigCKKKKAKKKKAKKKKAKKKKAKRHBAKkEHUEagjyparcO4alhMloZVzM0dC7Fm9WJPzoCzRRRQBRRRQBRRRQBRRRQBRRRQBRRRQAB0ooooAooooAooooAooooAooooAooooAooooAooooAooooAooooAooooAooooAooooAooooAooooAooooAooooAooooAooooAooooAooooAooooAqvj8X3aZonlrMbEiYBO4A250lFAZK9pXMfRqDrILNAAaJBCGSRBjTSj843mO7Tc653iJiQe735x99FFAI3aS4GA7tCCTLC42UATEygMmByjXflVvDcYZhJRZkjwtI/5BT93rS0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8" name="AutoShape 10" descr="data:image/jpeg;base64,/9j/4AAQSkZJRgABAQAAAQABAAD/2wCEAAkGBhQSEBUUEBQWFRUWFhUXFxQXFxgVFxQXFhgYGRgXFRwYGyYeFxojGRYVHzEhIycpLCwuFSAxNTAqNSYsLCkBCQoKDgwOGg8PGiwlHyQsLCwsLSwpLjAsLC8qKSksKSksNSksLCosNCwqKSwsMCktKi8qLDQpKiwsLCwpLCkpNP/AABEIAKgBLAMBIgACEQEDEQH/xAAbAAABBQEBAAAAAAAAAAAAAAAAAQIDBAUGB//EAEcQAAIBAgQDBQQFCQcDBAMAAAECEQADBBIhMQVBUQYTImGRFDJxgSNSU6HhFRZCkrHB0dLwM0NUYnKTooLT8SRE4uMHNGP/xAAZAQEBAQEBAQAAAAAAAAAAAAAAAQIDBAX/xAAwEQACAgAEAgkEAQUAAAAAAAAAAQIRAxIhMUFREyJhcYGRobHwBMHR4TIUQlKS8f/aAAwDAQACEQMRAD8A9uy0ZR0FLRQCZfKiKWigEiiKWigCKSKWigCKTKKWigCKIoooAiky0tFAEURRRQCZRRFLRQBFEeVFFAJlpYoooAiiKKKAIpIpaKATKOlJ3Y6D0p1FAZnaNsuFvEfV/eK5jBcdYLORCSuUk5pjWY8ULMmYia6XtUCcFeiZyct9xXn+GsPlGj+h/hQG83F5Mm2m87vr8fHVpO1DgABEgAAe9sNv0q53uH/z+h/hR3D/AOf0NS0DpPzsufUT0b+aj87Ln1E9G/mrm/Z36P6GjuH6P6GloHR/nZc+ono381L+ddz6iejfzVzfcP0f0NHcP0f0NLQOj/Ou59RPRv5qUdqrn1E9G/mrnO4fo/oaUYd+j+h/hSwdL9P9q/rRF/7V/WtDLRlrzXIhzF3il8vC33iFMAgsAXysWIlSuh1BkTSpi8UCM165PhmDK5hIZQApYxlYz1ETWji8A8koWMhgPEIEyZYHYBoiOuulc/cx9yzhlv5O9PtFm2qbs4u3URwoLquaCQubSTJryQjiyvrO78DCTas6K3cvlQRduajnofmCJFI926PevsPiwFcrh+2t8Kg7tCGXh7ZkUhLIxWJe06PmcNKooUEL7ysSANBGO2t26rlLCXGF+2bKlHBvYRy4lC8BrjCyxDLK+NN9a9qjicTVnWm/dkD2hpOwzCeX8R60LibsSMQTv+kDtv8AsPpXPcO7UC5h0vLbRlIvGRbcCO8uphoaDkJFtQQdfpBEbVq44m0oyi3dd8uULaYzozPKoT4WVcqsfdLCc01aknuLLZxF3/EH9YUntVwGDiDyPvddv2VTxN8Lb722LTK7MqLkEkQxVlOYZtBJHSdRFNxbuhdVtWyxsqLRa2JW99JAuZWI7sW1U6Ef2bCZYCpUuYsvtibg/wDcGf8AUOdSDv8A7V/WmcPt53M27YCahgolmuZXVl18MJE9SdIA11clZeZPcpnxf+2f1pIv/bP61o5aMtLkDOi/9q/rSxf+1f1rQy0ZalyBnxf+2f1oy3/tn9a0MtGWlyBnxf8Atn9aSL/2z+taOWpLdqRME6wY5DTXb+oqrMwZcX/tX9aCL/2z+tazWgGIyXDHMRB0o7ofUubTy9PjW8swZMX/ALV/WiL/ANq/rWt3QzRkubxOkbx12pCgj3LuvkPv10pknzBlRf8AtX9abcXEQct55+P4H9lby4NSJ8Q8jEiqWI8IYgTAaBzMTA+dZkpIGOFxka3xP/VB6c9PvpQmLy63/FPKYiPMbzTk4tdMxh3ET7xYarOYaIeYEfWzabRV3CYhnJzWykAQTs0k+7IDaQNwN6lyBQuWMUyZTeneZ2PTlttWhatQIqpjOI3UdlXDs6jRWDe8cqkaZTAzMFnYQTyMH5UuQpFgw0zOcMkRGZTa89YJ2MTWXb3AYSxfFv6RkLy2oEiDtyHnp8NTBl/cX8vvpm8OpQlYDAtpmBkpmG+8HyqzgrxdSWQpDMIM6gHRhKgwd9qz7/Gbiz/6d2guIUXCxCsFEfR5ZIObeIGhNWXWd0ZjHKqLXc3Z99YzDTL+jLSJ6wV/V+dYfE+F4prjkPcIKKENq73IVhmzEqTB3XedvlWlY4xcYCcNcBJUFfFKSQCWlApAk+6TIHLlfx15kWUQ3DMZRvsYOx0mB5TPKrCTg7SEoqSMThPD8Qt8M3eLa7twy3L/AH2a4WtlCs+7Ci4DtOYfAa2Jt3P7sqNven57eX9cjB+VngxYcsM0CHAaMsEEoIBltwPcPUU1uLXR/wC3aOWrTGnvDu9DrtJ2NJyc3bRYqlRbs231zkHpAj1/rl50r2nnwmB8QP2oaks3ibeZlKmCSm5EToNNdvnWWOPXf8JdnnGoB5iSomDIkaEQedYop0Hd0C3+776t5KTL+0ftrvlBEcAeoqP8kCAISAQQI0BBkECN51mr8np99LJ6ffW+jiUzfyImvgt6wT4RqQSwJ01OYk/Ek0/8kLKnKkqIU5R4R0XTQfCr0np99LJ6ffVyolGevCABChACZIAgE9TpvSWeDKhlFRSZJKqBJMTsOcD0rQk9Pvok9PvqZEKM4cDQSQlvxCG8I8Q6NpqPjT7PCgghFRR0UZR6AUcU4/YwwnEXbdvyZhmPwXc/IVhr/wDkJbkeyYXFYidnW3ktn/reI9Ky8q0Z6IfTYuIs0Y6c+Hm9DeTh0bZRtsI20HLpTvYT1H31z6cf4m58PDVQdbmJQ+oUTS3OMcUXX2C0/kuIUH/kKnV5PyZv+kntcf8AeP5N/wBiPl/Xyo9iPl9/8K51u3N21HtfD8Tb6tby30XzLLECP6Na3Be1uGxf/wCvdRzvknK+n+VoMecVVkbozP6XFgszjpzWq81aLnsR8vvo9iPl/Xyq1J6ffRJ6ffWsiPOVfYj1FHsR8v6+VWpPT76JPT76ZECr7Eeo/r5UexHqP6+VWpPT76JPT76ZECr7Eeoo9iPUff8Awq1J6ffRJ6ffTIgUblsKQC6AnYEwTuf2KfQ07uB9ZfWpcTgUuaugYxE8wNdAeW5qtc4BZMfRgRA0JEgcj5bT1imRAf3QmM6zoYnrt6yPWk7oTGdJiYzchufhqPWpTw1IAyaAARmaNBG0wTl0nmNNqiHBLOXL3YjpJMTEka6GQD8qZECQYSdiD8/wqG0FYStxGGmzA7gEeoZT/wBQ61dsWQi5UWBqYnqSTv5k1VHBbPK0ogMNNPeEN8z13pkQENoAE50gCSZ2ETPwjWjuxE50gmJzc9o+M0WOCWkbMqQYIHiPhBGoXpMk/Ek0PwSyRBtyIiMzRGk6TzgT1gdKZEBRYBMBlJ6TrSXkVIzuqztJiY33qS3wy2pUrbAK7QTpv56+82/U1JiMIrxmWYkTmI0aJUxEqYEg6GB0pkQIBZB2ZfX+uh9KitsjCVuWyDBBDCCDsfnTrPArKMGW0AwOaczb666nX3j60NwCySpNsEqSQczSCc0nffxNrvrTIgLkWYzpMAxOsEwD8CQR8qLiKolmUDrOnTf4078i2YA7oQAqjU6KuaBMzHjcRzDEU+7w1Cgt5YQKFCgxCjYCNREUyIERQDdh9/8ACnC0Oo+/+FQfm3ZiMmkzGY7667+Zpy8AtDZP+R+/XWmRA04pCP3U6kNbBn8WN7TuAx8Le73fv6ZM/eH3PenLroPnVXHYzMJsKBm3lZy51/8A6b5C3XVflWlxHiVuxba7fcIi7sf2DqT0Gprmx25uXpOBwOIvrpFx4sW3B5oz+8PlWXJLc74f0+JiK4rTm9F5ukaDYjGK7ZbYdc75Z7tfDmTJEPKjLnGuYkiTl92kOIxu3dqfCPEMnvQoIANzQSWIJnb4KaA7T8QGr8LbLzy4m0x+QA1rMxHbm9i764PDq2BuMstcxKw45ZbKH3mPInofjWXix+I7x+hxZcq3bUk6XblbZrY/tr7NdFvEJLspKWbQD3WfNooVbhMZZhiFmDoNqj9l4jjf7V/YLJ/u7ZD4hhr7z7W+R8OtXeC8IweCLZbiG8f7S7duK15zzzFjIneBArW/LFj7a1/uL/GrllL+RjpsLC0wlb/yf2Wy8bfcZnCew+Ew5zJaD3Jk3bv0twnrLbH4RW9VT8sWPtrX+4v8as27gYAqQQdiDIPwIrSio7I888WWI7m7fax1FFFUwNuE5Tl1MGB1PKuf4x2SsYqTfsqlyRkvWjkugyYbMN40IBkV0JMb1HccGIIPiH7ajSe5uGJLDeaDp9hxxxWN4YJvlsbhB/eAf+osj/OP7xQN233JgaV1fDeJpiLa3bDK6NswP3HTQ+R1q3XGcY4DdwVxsXwxZB1xGDHu3VG72gPduAToN+QnRsaw22PWnD6nSVRnz2T7+CfatOfM7HXy9fwok+Xr+FU+C8ZtYqyt6w2ZWHzU81YciKvV0Ts8couLcZLVDdfL1/Cse52kK3u6bDXg2V3XWzDohVWcHvdBLp70HxbbxtVzfafhdy6b+RCxOAxNpNRq92ITU7nKPKsyutDpgqLlU9jesXyyglchIByMRmXyOUkT8CRUgY+Xr+Fczi+zSW1td1YLmfp3Up7RdUITla67qxDOEB8Wo0jKTFHB8EupcdbuGHsrXnf2e1kya2bC28yZgHtjLeDLEF4MEa1MzXA6rBw5aqXt+TqzxAd8lqJL27lwEe7lttbU69Zur6GpluyYA5AzOhmdjz2+8VyuO4Ndu3rBs2O4tImKD2mZbYu53sMEc2WOQO6sxjNIQhh4iKMZwZ7+MwzthyllfDcQlAFCW8UoHgbVCbiabEPBG4qZnyHQwpdbg724XXHikdaGJ2g/P8KJPl6/hXItwm4l27ZXDE4RrxcW7Zt20Ydzh1FsgsMto3O+dgNykEEMQ2n2Pw5t2HtsEXLfvwqCEQM5bKggeEFiNhtVUm3VGJ4MYwzKV7evj6G3r5ev4Ua+Xr+FOorZ5xuvl6/hRr5ev4U6igG6+Xr+FGvl6/hTqKAbr5ev4Ua+Xr+FOooBuvl6/hRr5ev4UrNGp0qDE8Qt2/7R1WImSJGYwDHQnnUbS3BNr5ev4Ua+Xr+FVMVxm1bALPMsFAUFySfJZ6VN7Yv+b9R/5aZlsCeiiiqDi+O3rTcWVcYyixhsL7Qqt7puNcyZ25NAAAEbmuOvdq7/ALPcy4w5jiCR4mV2twQDbzahJI8I2gaV6P2n7MHEm3ds3O5xFme7uRmUhveS4p95T93qDl2+K4+1C4jhyXY3u4d0g/BHGauaeVu0e5w6eEckloqptLxV0nfmXsBiDfs4d/ak/s1DlH0d1K95BVgJ8LDbTXSKk7XYPD4rCXFdkzKj3Lb5hmtuilg6kGREaxyqhc7R3iIThV4kbB+6QeusVC/AcXjoXFrawmH0L2bRD3bvMq9wQFU6Tl31o5KSpIYeBPCkpyko12pvwSbf2OY4D2exFwNiWtYO8cSUvfSXQrKSCTo2HcyS2sHlU13sViMi27drAhEASWuqz3AqXEzOfZxDkurEjnb31r01eGWhEW00AA8I0A2G1K/DrR3trtGwBjpI1ivUsaSWp86eFCUm0qTb9WeZ43sbeNruUsYBcqlO8a8GuZe6dFY/QDK/iDyOanrNdx2K4K+EwFmxdKlkzklCSvjuM4gkCdGHKtZsFbO6IeXujb0qVVgQNAOXSpLFlJUzMcKMXaFooorkdRHQEEHYgg/A1X9lVPdUCWWfOKke+PEFILgTlkTtpOunL1qMO599QPEI1mdT6aR60BPkHQelLkHQelJr5Ua+VAcZxnCfk3EnGWVnDXSBi7QE5CTpiEHxPiA6+cjsbLI6hkysrAEEQQQdQR1EUl+wHVkdVZWBVlOoYEQQRzBFcn2VZ8HiX4fcMpBu4RzOtonxWp5lDPOY10EVz/i+xntb6fDv+6K84/mPt3HX92Og9KzMXxgLeazbsXbzqiO2QWgArlwsm5cUTNttPxjT18q527gTd4hfU3HRfZsLmVCF7wF8UILRnXn7hU+dak3wOGFGLty4L7rkOw3a+3dZlsWL111yyqoiwGtpcDM1x1Qe/ljNJKtAIE1at8eQkHubgtM4QXyLYQsxCrAz54LkKGywSQQSCCbHDOELYN024AuMjZQIVAlq3aVVA5ZbY9aqWezRVLdo3mNmzl7u3Cj3I7ou0SxQhSNtVBM1OsdG8FvRcufLX124cyPiPa6xZzko7IvejvFVcjXLSPce0pLAlgtt9YyypUtIilv9q7SW2u3LVxLAAy32VFW4SQFCqzi4JJ0LKFgEyBrWNxvswrDC4U3WcnPbGoHdWRh7iO4VRB1KAs06uBImK6niPDjdVIYo1tw6MIMMAV1BEEFWYR56QQDU6zs3KOBFR0337r+d3JmNb7Upftg4YEPnK5Alu8Xhcxyul3ugI/SLwDodSBUnDsetm2LSWL9y6JuXEPcd4O9e4e8uN3gteNlchUYwI0Aq1i+z7XVi9cW6cwYG5atuLcAgd0pEKdZzHMeW0RVfsTaKKnhygMCxt22ut3jF7njZSEDFjIRRE+HLpCpFzYNVwvt99G/ftOhVAR7seRA0o7sdB6Vj3uOBW7nDJ3zqp0UjKmUQAzE/KpsuLZRrZttrOjPGoiNQJiZp0i4anhs0u7HQelVxjrMsue3K6MJXT41TvcIvOALmJaIAIRVt5iDMzqRyECmcPxWFsu1iy9pXTV1nxD/UTuddppmk3tSCTeyNH2q19e36rVXF8YtI1tVHeNcbKFTKx8yddABrVj8oJ9dPWj8oJ9dPWtO60ZaYNdMGLLE8h9GJ/wCVUOH8NuvaU4h3VpYlFKRDSArELrAPXkKv/lBPrp60vt6/WX76jjbtslMgTgFkWxbKZlAA8WpMbTU6cNtAyLaAwBIVdhqOVVeJ9oLVi01y4wyqNhJJJ2A03J0rCwD4/G2FZnXCqbuYZVbvTaEkDXQawJgTHTQssVwNxw71eiOvyDoPSk7sdB6Vkp2cGW0rXr7d0wYFrzSxAI8ZEZt+dLjuzNq8wZzdkCPDfvKIknZXjnXRVxMS0/jqa9FFFQBVK9gHJBW86kKF2UgxMsRESZG0bVdqlewVwkFbzKQoX3VIJEyxERJkbRtVRGQLw+/GuJIMnZEIiRG46A/reVPfh12ZXEMD4ZBUFTCxoP0ZMtpTFwOIjXEQZO1tCIkRyHIH9byqQ4G9Mi/EhQfADqAASsmBJk7c61Ziux+f7JsHhXUzcum5pGqhRy1056H15RVqs44G9/iDHMd2kkdAY0+MGr9oEKAxkwJMRJ5mOVZZpDqKKKhoKKKKAoI49puTAi2m55AmdOgnfzq07gxBB8Q2PnVcWpvvIMFFXmBzmD55uR5GpfZVX3VAllnz1qshYmikyDoKMg6D0qFFmuW7fYdWtW3tui4q0/e4YEgNcZIL21EgsGXSBuYrqMg6Cs/jfZ6xi7Xd30DDcEaMh+sjDUH+jNZkrVHf6fEWHixk9l88e4pcA7X2sW6rbBk2EvE6QudipQ/5gQa3AomdJMCeZAmB959a5PsT2D/J9y+xu96LmUJKwyquY+IzBPi5fVnnA63IOg9KkM1dbc19UsFYrWC7iLNE0mQdB6VncR45YsR3jCTqABmMExOmwmfStOSW55izhOG2rRY2rVu2WMsURVLE82yjU/Gs/FcbZrvc4VQ7r77tIS3HIxufh/GMZeODGXfB3y2FtlmFtCTcbbLmUEajlPI/KPhnHu7vJh0sraz3Lkpc7y5edBbBS6VUeAkjUHoYrFSltoub08iZnN6W/U6H2HEtObEBJJ0t2xoJEatPIH1pb3AFuMTduXXB/QL5V5ckA6ffXIX+KYq8wt3H9ntul1S75cISxuFbZthi1wmcq7AEMfKdDiHFsqCyL1kYorbzANiLyrnZVJi2AYk6EkdTRww63vz+51WBNuq+eFnQtfw2DttqlpFjNG/i0ExLEnlXF8V7d4i+o9kUWbZvLaW825JEicy5EGnUmqXE+EKvtIS3fdYsqzQtpc6eIs17EMzlSMgIHX4VpdkuB2mt4d7lm/faHILn6G0RlEW1YhYMSDrqJ+G+FQWnN/KNxjh4dPFlrwivvx5cvE6K1xBWdrPtwNxFBcKtsRPPYxPSZ1FR9nuDWMHZFu1e/wBTRbDOZMFjlJMTGprVe6ykZMOTmYBjNtYEHxHxa7AR51N3h+yPqn81WuJz6TRxV1x+UV/aF/xB9Lf8lHfr/iG9E/kqx3rfZH1T+NHeN9mfVf40MaEHfr9u3on/AG6O+H27/qp/26n7xvsvvWjO32f/ACWg0MLtPdtezE3rl91V7bBLaKXdldSqqAg3YAbjfetTG8VdbWe3h7txtItjKpMkb5m0idfhS4+9dW2TZsoX5Z3AUdSY5Aa/Kse3xScPL4yyHkMTaQEgEg5FVjJkaSVq61qyKST0i2/TsXA1Pa8UVtEWEViw71Wuz3awZylV8RBim4723MO49mCxr3neEzJ2ywIiPvrGxeMsjuibuIvFJIVYthyYg3CFWfXrUHHHt94ufDOTkHv4vuiNTpGcyPOmVcW/IqnLhFLvf/TtqKKKgELAb1Qv2LhIKX8sKoMrOaD4juACR0GlXLu4+f7qz3tXTBtXARlAzGDJEySFWNdNum1Ryy6lUc2g4WLsL9OARIPgBzCRG+xgD9ZvKC1h7oKzfzAbjIBI39Z05aHyqN7OI5XEn4Ty/wBPX+ur3sXpJVxryOw+Hhmp0j5ehejXP1GJhL40GJkdSgJ+c7/hV/DSqw75zr4oA+4VQFnEc3Tly9R7tONi/rldRrz10/V0qdI3wY6NLiaXeDrR3g61nXbF6SUYAHYHxcv9NWkBgZomBJG0/wDmqnfANUT94OtOBqCpLW3r+2tGSmLh9ouRqRbWB567+oqYO595QPEI131O/TSKS3h2F53MZSqqNddJJnSIk+fPrU1xto+sP21WQdJ6D1/CiT0Hr+FOoJjeoUbJ6D1/CmvcyglsoA1JJgAeelUrPH7TuVQs2UGWVWKiPMCP3aGuW7Q9rTeHd4Ud5bc91mKsAXJBOsaBRz1EGazmtdXUy5JGzh+0LMty67WrVkEhGeZOUwW94TqQI84+NDA8VvXRb7s4i8t5XBuBFsJbCk+MFkO8iI5DyisjEcVwNi2BbsNi7lolA7gtaDt428TaQCs6L8OZqpd7U466ixdWwD3mwQaAgrEy0j3RAG/Pkio1xk++l7m+ikqztR9/JJv0N69w3EixGKxNrC2oCkFmuMQV1Vmdgkzm2Gx8qz2xnDLVy0HuHEFBk0y3LQ1bxXAqhSQSepGhjY1lY3hneZLt+9cvvcALAJzUQChKhUEeXyMk1o4snvUuCyD9Giqb2R9F8U5LekyY18/hXRJvZJdy18/2Zawo8HLtbpfd+iLK9ssTev8Ad4C1aW0rEBnVyGgEn3PdBgxAnUbVF2T7O32xL4m9cYE5/eL23uHbMVEHJHI6AgQNBSnjWIzd53uRJMJC21I1AEEbwOYNZty1bXx3mNzNJHizMVjqw1EeXOuTeGtZP1v2O3SzfVhpw0W/e3r5G5a4bgrNxHu4kXGtC5A7xmMs7PPhJMiSAJ6VdxXH8G1vP9I/iUkK14MMjTqSQIB5TXIM9qdAzAEZQPCsEAmTGuulNftNdzBFjKQfBqSFmI3gTVz69VPyr3ObVrr+rs6P8v4ZlcjBs2cqx7yCGaBuWJiIG01Bd7V4zLFoWhGkLbbwjlEnLoAf6iuc/K5UAxbABJ11B6SYMQQT8adicWzoLku6FoJQFgSDAURtrI1OpNSWK9q83+LEMLl6K/0daO1eJj3rHLUrv1/v6m/Oe99pZ/2//vrm7XArmUD2ZmG4z27pInXb9H4CKm/I13/CL/sNSN1w9RlfxGwe2N3MRnQkFQcthmAzbai9t509e0+IiS1geRt3Z+cNWL+Rrv8AhE/2Gpv5DvZp9ltxG3s5metb8vUZTZTtZiCSA9mAAc3dXcpnoZ1/Gl/Oq+Zi5Y00MW7ulY1vgV7XNhkE7AYbNHnJjX1plvs7fhg1kjUw3s6kkRuI93pA6VnM3wNZFzNXGcdxF1cneprytq6MR0LNsOsR+6stiuXunvFHJzBVRcsAbG5AJ0mJkAxoapDgd5LKv3N5i2WIti0UzbB83iA5HffpV/DcEvthvAVGaGKNfUT5GBM/MCpeJwa/ZHCK3v0/Il3HLdRVuPfKput1iyPBiFKovLnMifjUeMx+GBHeYcroMv0txpXWCJI0/hVziXZ24yWyWsysKTcxVy6FBEHKvdaHMF2NVsd2VxV3I1t8M4CASy3FOhbQDLsBFMslq26+d5qOW8q08T0+iiitnMju7j5/urnsPwsSM2Ey+IDML06c23kjlG8AV0N3cfP91Z3tl3X6A6Hk66ztHXl9/SgM9sBIE4TRQqj6fWNo06DmT++k9hLuM+EAk6sLwiJCklQfFpJA1iBWpcxjqNbLH/Synr+4D9amLxB4P0L8oE7/AB00q0RySKLcNzEBsMfdy5jfOmQSk5TJJPPed+tJb4QrkLcw2VSDLC8YBjbKCOp2mK0Uxzkkdy43iSBOmnkPn1pbuMdf7lz8Cp5A9epI/wCn4UomZbiXOEWmbMykmZnMw1BzagGCJA09ajbgNkzKHUknxvqTz97/AMU78oPH9i8zsOmuuseXrUmHxjM0G0yiJzGI+FKYzITCcJtWmzW1ykiDqxkadTE+Ea7+pq/a29f2mo6ktbev7TUNDnQEEHYgg/A1XGERPdWJZZ3M6+fxqzVK/iWVS1wABWEQZkZo/h602Bb7sdB6VxXb7jiW2t24VspW4yGBmM+FTzGkz/qFZPEuNvfx2W89zuLBZ2VAFIO4BjfLoJOo8XWqlzD22uNiLTMgM92XYPcaN8uf3fLpXnclNdnudXhpVme64duy+WJ2VuFzfuPcs2g0R3lvPoM3uKCAAJ2G/TrQtWvomXMzy3hGYqDM5sqDRevzrRTi1vDjLbtu5K+Ig5PU5G0EnaI86g/OAx4AuX9IBSCvwPM/wrWbMrpyXp2forlTajUfK9PXfVmlw3h1hcPFy0TcJBUG6FX5KGDHTfQ/EVbPE1RVRe6t5FOiW5ZpjZnkn5Getc+e8ugvJIUxkYavpMgZgANdNKvYPhTOtu4tvMzROa9atoFgxpqw13A122qvpHokl47ed+xzuO7k3zpb/vwBeL5mbNnYaaPcDQYgaAaaDqeVVX4pcWQTkLmVHdkEqfd7sGS0xvsY0rUxXC0Syj3msLDEvFzOGQgnKgLeJtBHzqzxJ83cGyuYRqAhGZPCQGZnAQb1V9PKT68vwvMxLGgtl932c/Yyx2evGLd6LcEIi3W7zMJgEKklxoN4B2q/hexBLd3cLEBCV7pCgBkrGa4RyjSOflV5cJiRie8W6gXOTq1kAIf0AqidOpbp51oravZmZsUZIZVClAqKYI0mGYEb+ddehhHW+35RnpJS0p/O8zeHdgjH02bVGU/SgEEnQjKhAIURM1ft9grPdC21sAA/o3bokAyJM79ar2OEWke0bl6/ceWy5r5INwr4mAHu+EERMa1fi2ztbyXmIUE+JyIadiPgaOMFpH2Nxnib7fOwsJwIIpS13Nm3CwFtqdZ1JLbyIEmaafZ1AuXMUMls6nvLaIC8ZQ2WOojXnWRh+zls2glrBlV90tcyliEYlYDMI1JI0G/StDBcEtpY8OBt5okq3dklt4LR1qqcbpX5IxU3v7mncuWFEm4ANNe8Os7c6bbxGHYkC4DlifpDGvQzBpmFwRI8eGw6mTABBgctre9P9nvmPDYWLmsZmm10EqIbbXasm6Hl7H2i/wC7/wDKohi8NmK98krEjvtRO0+Kr/cj6q/18qBZHJV/r5VSamOvGsGbhti8CyiTDuQNv0gYnXaase2Yb7T/AJv/ABrSCeS/18qIPQf18qtoiUuJzmM4pgUsM5fOikkgM7+INsdfrbztzp/DuLXrmGR7eGW2xy+BxcCgSM0Rb2yyR8q3wkCAqxrpy135U6T0Hr+FazKtvUzld7mFjb+K9mYoqd+Fnw2nKkjUhQ2uo2nnVjAHEtaQ3FtK5UZhB0Prp8K1ZPQev4USfL1/Cs5tKouXW7HUUUVk2IyTWfiOKWrcZyQCoaSIgGYkHxcjyrRqnf4xaQgO0SoYEg7HaRuNjy5VURkA4zZIlSzAGCQp8OkkmRMDrQnGrBIGdtcxHhaDlBJ5dFPpVrBcTt3p7ts0AE6EaNtuOcH0qyRV0IrfEzPy1ZylgzEKQDCtuZjca7cqa3HcOBJdv1Wn9m06aVq0VNBTGdyPOjuh50+ioaGd0POnKsUtFAFY3a/F93g7rSBGQbxGZ1A/bWzUFzCgmRoSVLaTmC7AzUatUweQ8JxLXD3dtkU3nbPeeWZi+pgCesec8tY2j2aK3UtC7dvaosW7OUKuhJZ3bL7oO07evpAtLyA9BTsg6D0rVQ2ymW8RtyUqbOI4P2G+luPft+Ha2LlzOYMgk5AB0j410GB7OW7KZLdu0BzzKXJ+JY1p3rGYQPDqNY6HUfPanJaAABgkAaxv51XKyRjl4mfhOH3ULhWspbMBFS0QVgRJ8ep29KhHZwvYFq/iL1zUliGFvPMypCj3NdprX7sdB6Uj2gQQNJB1jbzopNbEeHF76+JVs8FsKqKLSQkFZUEgjnJ1nU6+dXaisYfKIJzanWAPlT8g6D0qN2bSS2HUtNyDoPSqV28lnW42jSRImI3+WoqFL9JVI8SsxMiJA907kSBt5H0po4rZ68gfdOxMdPI+lWiWX6KylxVvvAe9kZS2TIYKkM41jkp+74ROOJ2SJnoPdO5BIG3+U/0RUoWXqKgw91Li5kgiSJiNRvuKS7hCWBDQBGkdDrz5jShSxRTe7HQelHdjoPSgHUVBiMLm905fgAeYP7j61IloAAGDAGsDXzoB9FNyDoPSmXrEiBp5xQEtFR2rECDrqdSOpJA+Q0+VPyDoPSgFooooAoiiigCKKKKAKKKKAKKKKAKKKKAKRHBAKkEHUEagjyparcO4alhMloZVzM0dC7Fm9WJPzoCzRRRQBRRRQBRRRQBRRRQBRRRQBRRRQAB0ooooAooooAooooAooooAooooAooooAooooAooooAooooAooooAooooAooooAooooAooooAooooAooooAooooAooooAooooAooooAooooAooooAqvj8X3aZonlrMbEiYBO4A250lFAZK9pXMfRqDrILNAAaJBCGSRBjTSj843mO7Tc653iJiQe735x99FFAI3aS4GA7tCCTLC42UATEygMmByjXflVvDcYZhJRZkjwtI/5BT93rS0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21" name="Picture 13" descr="https://encrypted-tbn3.gstatic.com/images?q=tbn:ANd9GcS4XANpoexGK2CVZkwRgD_e6c42cxnwN7Gu314oQ4oJGy1rx9tD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663" y="2247809"/>
            <a:ext cx="2737122" cy="251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400" b="1" dirty="0" smtClean="0">
              <a:solidFill>
                <a:srgbClr val="000000"/>
              </a:solidFill>
              <a:latin typeface="+mn-lt"/>
              <a:sym typeface="+mn-lt"/>
            </a:endParaRPr>
          </a:p>
        </p:txBody>
      </p:sp>
      <p:sp>
        <p:nvSpPr>
          <p:cNvPr id="2" name="Text Placeholder 17"/>
          <p:cNvSpPr txBox="1">
            <a:spLocks/>
          </p:cNvSpPr>
          <p:nvPr/>
        </p:nvSpPr>
        <p:spPr>
          <a:xfrm>
            <a:off x="425686" y="191149"/>
            <a:ext cx="8757969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6E400"/>
                </a:solidFill>
                <a:effectLst/>
                <a:uLnTx/>
                <a:uFillTx/>
                <a:latin typeface="+mj-lt"/>
                <a:ea typeface="+mn-ea"/>
                <a:cs typeface="Henderson BCG Sans Light" panose="020B0302030402020204" pitchFamily="34" charset="0"/>
              </a:rPr>
              <a:t>No of vehicles in US continuously increasing – 250Mn+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6E400"/>
              </a:solidFill>
              <a:effectLst/>
              <a:uLnTx/>
              <a:uFillTx/>
              <a:latin typeface="+mj-lt"/>
              <a:ea typeface="+mn-ea"/>
              <a:cs typeface="Henderson BCG Sans Light" panose="020B0302030402020204" pitchFamily="34" charset="0"/>
            </a:endParaRPr>
          </a:p>
        </p:txBody>
      </p:sp>
      <p:sp>
        <p:nvSpPr>
          <p:cNvPr id="3" name="ColumnHeader"/>
          <p:cNvSpPr>
            <a:spLocks noChangeArrowheads="1"/>
          </p:cNvSpPr>
          <p:nvPr/>
        </p:nvSpPr>
        <p:spPr bwMode="gray">
          <a:xfrm>
            <a:off x="577210" y="1451450"/>
            <a:ext cx="8447911" cy="4924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25" bIns="91425" anchor="b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+mn-lt"/>
                <a:cs typeface="Henderson BCG Sans Thin" panose="020B0202030402020204" pitchFamily="34" charset="0"/>
              </a:rPr>
              <a:t>Number of vehicles in the US – 1900 to 2014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1066801" y="2247900"/>
          <a:ext cx="7353189" cy="393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5" name="Chart" r:id="rId10" imgW="7353189" imgH="3933742" progId="MSGraph.Chart.8">
                  <p:embed followColorScheme="full"/>
                </p:oleObj>
              </mc:Choice>
              <mc:Fallback>
                <p:oleObj name="Chart" r:id="rId10" imgW="7353189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2247900"/>
                        <a:ext cx="7353189" cy="3933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212850" y="2070100"/>
            <a:ext cx="2393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ym typeface="+mn-lt"/>
              </a:rPr>
              <a:t>Number of vehicles (Mn)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212850" y="1943862"/>
            <a:ext cx="7207140" cy="7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7954159" y="5705499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n-lt"/>
                <a:cs typeface="Henderson BCG Sans Thin" panose="020B0202030402020204" pitchFamily="34" charset="0"/>
                <a:sym typeface="Arial" panose="020B0604020202020204" pitchFamily="34" charset="0"/>
              </a:rPr>
              <a:t>2014</a:t>
            </a:r>
            <a:endParaRPr lang="en-US" sz="1400" b="1" dirty="0">
              <a:latin typeface="+mn-lt"/>
              <a:cs typeface="Henderson BCG Sans Thin" panose="020B02020304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118433" y="5606126"/>
            <a:ext cx="0" cy="555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004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38" y="1589"/>
          <a:ext cx="153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" y="1589"/>
                        <a:ext cx="153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3" y="379581"/>
            <a:ext cx="8716097" cy="831600"/>
          </a:xfr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400" b="1" dirty="0" smtClean="0"/>
              <a:t>Talent management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Do you run in-house career fairs?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64898" y="1693792"/>
            <a:ext cx="5894332" cy="4595456"/>
            <a:chOff x="1449976" y="1126074"/>
            <a:chExt cx="6563887" cy="526921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9976" y="1126074"/>
              <a:ext cx="6563887" cy="5269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0819" name="Picture 3" descr="C:\Users\Gulati Tanu\AppData\Local\Microsoft\Windows\Temporary Internet Files\Content.Outlook\2CM1SU6J\photo 1 (5).PNG"/>
            <p:cNvPicPr>
              <a:picLocks noChangeAspect="1" noChangeArrowheads="1"/>
            </p:cNvPicPr>
            <p:nvPr/>
          </p:nvPicPr>
          <p:blipFill>
            <a:blip r:embed="rId7" cstate="print"/>
            <a:srcRect t="3622"/>
            <a:stretch>
              <a:fillRect/>
            </a:stretch>
          </p:blipFill>
          <p:spPr bwMode="auto">
            <a:xfrm>
              <a:off x="1982197" y="1637058"/>
              <a:ext cx="5293484" cy="4089260"/>
            </a:xfrm>
            <a:prstGeom prst="rect">
              <a:avLst/>
            </a:prstGeom>
            <a:noFill/>
          </p:spPr>
        </p:pic>
      </p:grp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138160" y="2456599"/>
            <a:ext cx="1291945" cy="587048"/>
          </a:xfrm>
          <a:prstGeom prst="wedgeRoundRectCallout">
            <a:avLst>
              <a:gd name="adj1" fmla="val -22727"/>
              <a:gd name="adj2" fmla="val -59864"/>
              <a:gd name="adj3" fmla="val 16667"/>
            </a:avLst>
          </a:prstGeom>
          <a:solidFill>
            <a:srgbClr val="D8CEB8"/>
          </a:solidFill>
          <a:ln w="9525" algn="ctr">
            <a:solidFill>
              <a:srgbClr val="908052"/>
            </a:solidFill>
            <a:miter lim="800000"/>
            <a:headEnd/>
            <a:tailEnd/>
          </a:ln>
          <a:effectLst/>
        </p:spPr>
        <p:txBody>
          <a:bodyPr lIns="0" tIns="89999" rIns="0" bIns="89999" anchor="ctr"/>
          <a:lstStyle/>
          <a:p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Rep's view of a candidate</a:t>
            </a:r>
            <a:endParaRPr lang="en-GB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727819" y="5705816"/>
            <a:ext cx="1768528" cy="786503"/>
          </a:xfrm>
          <a:prstGeom prst="wedgeRoundRectCallout">
            <a:avLst>
              <a:gd name="adj1" fmla="val -51278"/>
              <a:gd name="adj2" fmla="val -63271"/>
              <a:gd name="adj3" fmla="val 16667"/>
            </a:avLst>
          </a:prstGeom>
          <a:solidFill>
            <a:srgbClr val="D8CEB8"/>
          </a:solidFill>
          <a:ln w="9525" algn="ctr">
            <a:solidFill>
              <a:srgbClr val="90805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See or update key information about the candidate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7946384" y="4394579"/>
            <a:ext cx="1441833" cy="595432"/>
          </a:xfrm>
          <a:prstGeom prst="wedgeRoundRectCallout">
            <a:avLst>
              <a:gd name="adj1" fmla="val -40473"/>
              <a:gd name="adj2" fmla="val -69701"/>
              <a:gd name="adj3" fmla="val 16667"/>
            </a:avLst>
          </a:prstGeom>
          <a:solidFill>
            <a:srgbClr val="D8CEB8"/>
          </a:solidFill>
          <a:ln w="9525" algn="ctr">
            <a:solidFill>
              <a:srgbClr val="90805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Job exposure: functional view</a:t>
            </a:r>
            <a:endParaRPr lang="en-GB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132" y="1438297"/>
            <a:ext cx="3161212" cy="452437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 to identify talent for successful grooming</a:t>
            </a:r>
          </a:p>
          <a:p>
            <a:r>
              <a:rPr lang="en-US" dirty="0" smtClean="0"/>
              <a:t>from thousands of employees</a:t>
            </a:r>
          </a:p>
          <a:p>
            <a:endParaRPr lang="en-US" dirty="0" smtClean="0"/>
          </a:p>
          <a:p>
            <a:r>
              <a:rPr lang="en-US" dirty="0" smtClean="0"/>
              <a:t>10+ aspects of job history to be reviewed - business performance, postings, controller feedback</a:t>
            </a:r>
          </a:p>
          <a:p>
            <a:endParaRPr lang="en-US" dirty="0" smtClean="0"/>
          </a:p>
          <a:p>
            <a:r>
              <a:rPr lang="en-US" dirty="0" smtClean="0"/>
              <a:t>Digital tool to maintain employee talent file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232366" y="2139438"/>
            <a:ext cx="953588" cy="31716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40" y="1589"/>
          <a:ext cx="153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" y="1589"/>
                        <a:ext cx="153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time to act is now – Let's get started!</a:t>
            </a:r>
            <a:endParaRPr lang="en-GB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605262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</a:pPr>
            <a:r>
              <a:rPr lang="en-GB" sz="3200" i="1" kern="0" dirty="0" smtClean="0">
                <a:latin typeface="+mj-lt"/>
                <a:ea typeface="+mj-ea"/>
                <a:cs typeface="+mj-cs"/>
              </a:rPr>
              <a:t>There are risks and costs to a program of action. But they are far less than the long-range risks and costs of comfortable inaction.</a:t>
            </a: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en-GB" sz="3200" i="1" kern="0" dirty="0" smtClean="0">
                <a:solidFill>
                  <a:srgbClr val="FEEC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3200" i="1" kern="0" dirty="0" smtClean="0">
                <a:solidFill>
                  <a:srgbClr val="FEEC00"/>
                </a:solidFill>
                <a:latin typeface="+mj-lt"/>
                <a:ea typeface="+mj-ea"/>
                <a:cs typeface="+mj-cs"/>
              </a:rPr>
            </a:br>
            <a:r>
              <a:rPr lang="en-GB" sz="3200" i="1" kern="0" dirty="0" smtClean="0">
                <a:solidFill>
                  <a:srgbClr val="FEEC00"/>
                </a:solidFill>
                <a:latin typeface="+mj-lt"/>
                <a:ea typeface="+mj-ea"/>
                <a:cs typeface="+mj-cs"/>
              </a:rPr>
              <a:t>John F. Kennedy</a:t>
            </a:r>
            <a:endParaRPr kumimoji="0" lang="en-GB" sz="3200" b="0" i="1" u="none" strike="noStrike" kern="0" cap="none" spc="0" normalizeH="0" baseline="0" noProof="0" dirty="0">
              <a:ln>
                <a:noFill/>
              </a:ln>
              <a:solidFill>
                <a:srgbClr val="FEE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9" descr="BCG_12056-07MainBroCov_BK_v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8250" y="1716882"/>
            <a:ext cx="5827501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148251" y="2967300"/>
            <a:ext cx="2801250" cy="8662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912469" y="5078643"/>
            <a:ext cx="1744387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2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2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395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bcg.com | bcgperspectives.com</a:t>
            </a:r>
            <a:endParaRPr lang="en-GB" sz="1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400" b="1" dirty="0" smtClean="0">
              <a:solidFill>
                <a:srgbClr val="000000"/>
              </a:solidFill>
              <a:latin typeface="Henderson BCG Sans"/>
              <a:cs typeface="Henderson BCG Sans"/>
              <a:sym typeface="Henderson BCG Sans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25686" y="218445"/>
            <a:ext cx="8757969" cy="9848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6E400"/>
                </a:solidFill>
                <a:effectLst/>
                <a:uLnTx/>
                <a:uFillTx/>
                <a:latin typeface="+mj-lt"/>
                <a:ea typeface="+mn-ea"/>
                <a:cs typeface="Henderson BCG Sans Light" panose="020B0302030402020204" pitchFamily="34" charset="0"/>
              </a:rPr>
              <a:t>How do you think this will change by 2025?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6E400"/>
              </a:solidFill>
              <a:effectLst/>
              <a:uLnTx/>
              <a:uFillTx/>
              <a:latin typeface="+mj-lt"/>
              <a:ea typeface="+mn-ea"/>
              <a:cs typeface="Henderson BCG Sans Light" panose="020B03020304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00051" y="2962275"/>
            <a:ext cx="1377113" cy="0"/>
          </a:xfrm>
          <a:prstGeom prst="line">
            <a:avLst/>
          </a:prstGeom>
          <a:ln w="15875">
            <a:solidFill>
              <a:srgbClr val="CFA6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714101" y="2962275"/>
            <a:ext cx="1374971" cy="709746"/>
          </a:xfrm>
          <a:prstGeom prst="line">
            <a:avLst/>
          </a:prstGeom>
          <a:ln w="15875">
            <a:solidFill>
              <a:srgbClr val="B1726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1562" y="2962275"/>
            <a:ext cx="1367509" cy="1780380"/>
          </a:xfrm>
          <a:prstGeom prst="line">
            <a:avLst/>
          </a:prstGeom>
          <a:ln w="15875">
            <a:solidFill>
              <a:srgbClr val="C41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14101" y="2713038"/>
            <a:ext cx="1363063" cy="248948"/>
          </a:xfrm>
          <a:prstGeom prst="line">
            <a:avLst/>
          </a:prstGeom>
          <a:ln w="15875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14101" y="2352676"/>
            <a:ext cx="1363063" cy="609499"/>
          </a:xfrm>
          <a:prstGeom prst="line">
            <a:avLst/>
          </a:prstGeom>
          <a:ln w="15875">
            <a:solidFill>
              <a:srgbClr val="5AD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495300" y="2400300"/>
          <a:ext cx="4619498" cy="394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9" name="Chart" r:id="rId10" imgW="4619498" imgH="3943460" progId="MSGraph.Chart.8">
                  <p:embed followColorScheme="full"/>
                </p:oleObj>
              </mc:Choice>
              <mc:Fallback>
                <p:oleObj name="Chart" r:id="rId10" imgW="4619498" imgH="39434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400300"/>
                        <a:ext cx="4619498" cy="3943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41350" y="2222500"/>
            <a:ext cx="2393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Henderson BCG Sans"/>
                <a:cs typeface="Henderson BCG Sans"/>
                <a:sym typeface="Henderson BCG Sans"/>
              </a:rPr>
              <a:t>Number of vehicles (Mn)</a:t>
            </a:r>
          </a:p>
        </p:txBody>
      </p:sp>
      <p:grpSp>
        <p:nvGrpSpPr>
          <p:cNvPr id="10" name="Group 100"/>
          <p:cNvGrpSpPr/>
          <p:nvPr/>
        </p:nvGrpSpPr>
        <p:grpSpPr>
          <a:xfrm>
            <a:off x="4700049" y="5747459"/>
            <a:ext cx="1684209" cy="401308"/>
            <a:chOff x="4845963" y="5503069"/>
            <a:chExt cx="1792840" cy="401374"/>
          </a:xfrm>
        </p:grpSpPr>
        <p:sp>
          <p:nvSpPr>
            <p:cNvPr id="11" name="Rectangle 10"/>
            <p:cNvSpPr/>
            <p:nvPr/>
          </p:nvSpPr>
          <p:spPr>
            <a:xfrm>
              <a:off x="6046342" y="5596616"/>
              <a:ext cx="592461" cy="307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+mn-lt"/>
                  <a:cs typeface="Henderson BCG Sans Thin" panose="020B0202030402020204" pitchFamily="34" charset="0"/>
                  <a:sym typeface="Arial" panose="020B0604020202020204" pitchFamily="34" charset="0"/>
                </a:rPr>
                <a:t>2025</a:t>
              </a:r>
              <a:endParaRPr lang="en-US" sz="1400" b="1" dirty="0">
                <a:latin typeface="+mn-lt"/>
                <a:cs typeface="Henderson BCG Sans Thin" panose="020B02020304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21401" y="5503069"/>
              <a:ext cx="0" cy="555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45963" y="5505450"/>
              <a:ext cx="1478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"/>
          <p:cNvGrpSpPr/>
          <p:nvPr/>
        </p:nvGrpSpPr>
        <p:grpSpPr>
          <a:xfrm>
            <a:off x="4485041" y="5745174"/>
            <a:ext cx="556563" cy="428605"/>
            <a:chOff x="4617078" y="5503069"/>
            <a:chExt cx="592460" cy="428675"/>
          </a:xfrm>
        </p:grpSpPr>
        <p:sp>
          <p:nvSpPr>
            <p:cNvPr id="15" name="Rectangle 14"/>
            <p:cNvSpPr/>
            <p:nvPr/>
          </p:nvSpPr>
          <p:spPr>
            <a:xfrm>
              <a:off x="4617078" y="5623917"/>
              <a:ext cx="592460" cy="307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+mn-lt"/>
                  <a:cs typeface="Henderson BCG Sans Thin" panose="020B0202030402020204" pitchFamily="34" charset="0"/>
                  <a:sym typeface="Arial" panose="020B0604020202020204" pitchFamily="34" charset="0"/>
                </a:rPr>
                <a:t>2014</a:t>
              </a:r>
              <a:endParaRPr lang="en-US" sz="1400" b="1" dirty="0">
                <a:latin typeface="+mn-lt"/>
                <a:cs typeface="Henderson BCG Sans Thin" panose="020B02020304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77612" y="5503069"/>
              <a:ext cx="0" cy="555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5"/>
          <p:cNvGrpSpPr/>
          <p:nvPr/>
        </p:nvGrpSpPr>
        <p:grpSpPr>
          <a:xfrm>
            <a:off x="6142400" y="2198689"/>
            <a:ext cx="2677506" cy="274437"/>
            <a:chOff x="6381344" y="1955120"/>
            <a:chExt cx="2850205" cy="274482"/>
          </a:xfrm>
        </p:grpSpPr>
        <p:sp>
          <p:nvSpPr>
            <p:cNvPr id="18" name="Rounded Rectangle 17"/>
            <p:cNvSpPr/>
            <p:nvPr/>
          </p:nvSpPr>
          <p:spPr>
            <a:xfrm flipH="1">
              <a:off x="6507803" y="1955120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06C245">
                    <a:tint val="66000"/>
                    <a:satMod val="160000"/>
                  </a:srgbClr>
                </a:gs>
                <a:gs pos="50000">
                  <a:srgbClr val="06C245">
                    <a:tint val="44500"/>
                    <a:satMod val="160000"/>
                  </a:srgbClr>
                </a:gs>
                <a:gs pos="100000">
                  <a:srgbClr val="06C245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6C245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Rapid growth?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81344" y="1965902"/>
              <a:ext cx="252919" cy="252919"/>
            </a:xfrm>
            <a:prstGeom prst="ellipse">
              <a:avLst/>
            </a:prstGeom>
            <a:solidFill>
              <a:srgbClr val="06C245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A</a:t>
              </a:r>
            </a:p>
          </p:txBody>
        </p:sp>
      </p:grpSp>
      <p:grpSp>
        <p:nvGrpSpPr>
          <p:cNvPr id="20" name="Group 96"/>
          <p:cNvGrpSpPr/>
          <p:nvPr/>
        </p:nvGrpSpPr>
        <p:grpSpPr>
          <a:xfrm>
            <a:off x="6142400" y="2530476"/>
            <a:ext cx="2677506" cy="274437"/>
            <a:chOff x="6381344" y="2287551"/>
            <a:chExt cx="2850205" cy="274482"/>
          </a:xfrm>
        </p:grpSpPr>
        <p:sp>
          <p:nvSpPr>
            <p:cNvPr id="21" name="Rounded Rectangle 20"/>
            <p:cNvSpPr/>
            <p:nvPr/>
          </p:nvSpPr>
          <p:spPr>
            <a:xfrm flipH="1">
              <a:off x="6507803" y="2287551"/>
              <a:ext cx="2723746" cy="274482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65000"/>
                    <a:alpha val="30000"/>
                  </a:schemeClr>
                </a:gs>
                <a:gs pos="0">
                  <a:srgbClr val="CBCBCB"/>
                </a:gs>
              </a:gsLst>
              <a:lin ang="10800000" scaled="0"/>
            </a:gradFill>
            <a:ln w="9525" cap="flat" cmpd="sng" algn="ctr">
              <a:solidFill>
                <a:srgbClr val="E2E2E2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Slow growth?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81344" y="2298333"/>
              <a:ext cx="252919" cy="252919"/>
            </a:xfrm>
            <a:prstGeom prst="ellipse">
              <a:avLst/>
            </a:prstGeom>
            <a:solidFill>
              <a:srgbClr val="808080"/>
            </a:solidFill>
            <a:ln w="15875" cap="flat" cmpd="sng" algn="ctr">
              <a:solidFill>
                <a:schemeClr val="hlin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B</a:t>
              </a:r>
            </a:p>
          </p:txBody>
        </p:sp>
      </p:grpSp>
      <p:grpSp>
        <p:nvGrpSpPr>
          <p:cNvPr id="23" name="Group 97"/>
          <p:cNvGrpSpPr/>
          <p:nvPr/>
        </p:nvGrpSpPr>
        <p:grpSpPr>
          <a:xfrm>
            <a:off x="6142400" y="2851151"/>
            <a:ext cx="2677506" cy="274437"/>
            <a:chOff x="6381344" y="2608741"/>
            <a:chExt cx="2850205" cy="274482"/>
          </a:xfrm>
        </p:grpSpPr>
        <p:sp>
          <p:nvSpPr>
            <p:cNvPr id="24" name="Rounded Rectangle 23"/>
            <p:cNvSpPr/>
            <p:nvPr/>
          </p:nvSpPr>
          <p:spPr>
            <a:xfrm flipH="1">
              <a:off x="6507803" y="2608741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CFA649">
                    <a:tint val="66000"/>
                    <a:satMod val="160000"/>
                  </a:srgbClr>
                </a:gs>
                <a:gs pos="50000">
                  <a:srgbClr val="CFA649">
                    <a:tint val="44500"/>
                    <a:satMod val="160000"/>
                  </a:srgbClr>
                </a:gs>
                <a:gs pos="100000">
                  <a:srgbClr val="CFA64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FA649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Flat?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381344" y="2619523"/>
              <a:ext cx="252919" cy="252919"/>
            </a:xfrm>
            <a:prstGeom prst="ellipse">
              <a:avLst/>
            </a:prstGeom>
            <a:solidFill>
              <a:srgbClr val="CFA649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C</a:t>
              </a:r>
            </a:p>
          </p:txBody>
        </p:sp>
      </p:grpSp>
      <p:grpSp>
        <p:nvGrpSpPr>
          <p:cNvPr id="26" name="Group 98"/>
          <p:cNvGrpSpPr/>
          <p:nvPr/>
        </p:nvGrpSpPr>
        <p:grpSpPr>
          <a:xfrm>
            <a:off x="6142400" y="3509964"/>
            <a:ext cx="2677506" cy="274437"/>
            <a:chOff x="6381344" y="3267743"/>
            <a:chExt cx="2850205" cy="274482"/>
          </a:xfrm>
        </p:grpSpPr>
        <p:sp>
          <p:nvSpPr>
            <p:cNvPr id="27" name="Rounded Rectangle 26"/>
            <p:cNvSpPr/>
            <p:nvPr/>
          </p:nvSpPr>
          <p:spPr>
            <a:xfrm flipH="1">
              <a:off x="6507803" y="3267743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B1726B">
                    <a:tint val="66000"/>
                    <a:satMod val="160000"/>
                  </a:srgbClr>
                </a:gs>
                <a:gs pos="50000">
                  <a:srgbClr val="B1726B">
                    <a:tint val="44500"/>
                    <a:satMod val="160000"/>
                  </a:srgbClr>
                </a:gs>
                <a:gs pos="100000">
                  <a:srgbClr val="B1726B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B1726B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Decline?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381344" y="3278525"/>
              <a:ext cx="252919" cy="252919"/>
            </a:xfrm>
            <a:prstGeom prst="ellipse">
              <a:avLst/>
            </a:prstGeom>
            <a:solidFill>
              <a:srgbClr val="B1726B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D</a:t>
              </a:r>
            </a:p>
          </p:txBody>
        </p:sp>
      </p:grpSp>
      <p:grpSp>
        <p:nvGrpSpPr>
          <p:cNvPr id="29" name="Group 99"/>
          <p:cNvGrpSpPr/>
          <p:nvPr/>
        </p:nvGrpSpPr>
        <p:grpSpPr>
          <a:xfrm>
            <a:off x="6142400" y="4600576"/>
            <a:ext cx="2677506" cy="274437"/>
            <a:chOff x="6381344" y="4357241"/>
            <a:chExt cx="2850205" cy="274482"/>
          </a:xfrm>
        </p:grpSpPr>
        <p:sp>
          <p:nvSpPr>
            <p:cNvPr id="30" name="Rounded Rectangle 29"/>
            <p:cNvSpPr/>
            <p:nvPr/>
          </p:nvSpPr>
          <p:spPr>
            <a:xfrm flipH="1">
              <a:off x="6507803" y="4357241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C41300">
                    <a:tint val="66000"/>
                    <a:satMod val="160000"/>
                  </a:srgbClr>
                </a:gs>
                <a:gs pos="50000">
                  <a:srgbClr val="C41300">
                    <a:tint val="44500"/>
                    <a:satMod val="160000"/>
                  </a:srgbClr>
                </a:gs>
                <a:gs pos="100000">
                  <a:srgbClr val="C413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413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Major decline?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381344" y="4368023"/>
              <a:ext cx="252919" cy="252919"/>
            </a:xfrm>
            <a:prstGeom prst="ellipse">
              <a:avLst/>
            </a:prstGeom>
            <a:solidFill>
              <a:srgbClr val="C41300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E</a:t>
              </a:r>
            </a:p>
          </p:txBody>
        </p:sp>
      </p:grpSp>
      <p:sp>
        <p:nvSpPr>
          <p:cNvPr id="32" name="ColumnHeader"/>
          <p:cNvSpPr>
            <a:spLocks noChangeArrowheads="1"/>
          </p:cNvSpPr>
          <p:nvPr/>
        </p:nvSpPr>
        <p:spPr bwMode="gray">
          <a:xfrm>
            <a:off x="647000" y="1147966"/>
            <a:ext cx="5130693" cy="80018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25" bIns="91425" anchor="b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+mn-lt"/>
                <a:cs typeface="Henderson BCG Sans Thin" panose="020B0202030402020204" pitchFamily="34" charset="0"/>
              </a:rPr>
              <a:t>Number of vehicles in the US – 1900 to 2014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6277802" y="1147966"/>
            <a:ext cx="2417117" cy="80018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25" bIns="91425" anchor="b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+mn-lt"/>
                <a:cs typeface="Henderson BCG Sans Thin" panose="020B0202030402020204" pitchFamily="34" charset="0"/>
              </a:rPr>
              <a:t>How will this change?</a:t>
            </a:r>
            <a:endParaRPr lang="en-US" sz="2000" b="1" dirty="0">
              <a:solidFill>
                <a:srgbClr val="FFFFFF"/>
              </a:solidFill>
              <a:latin typeface="+mn-lt"/>
              <a:cs typeface="Henderson BCG Sans Thin" panose="020B02020304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647000" y="1951043"/>
            <a:ext cx="51306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142400" y="1951043"/>
            <a:ext cx="267750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2026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400" b="1" dirty="0" smtClean="0">
              <a:solidFill>
                <a:srgbClr val="000000"/>
              </a:solidFill>
              <a:latin typeface="Henderson BCG Sans"/>
              <a:cs typeface="Henderson BCG Sans"/>
              <a:sym typeface="Henderson BCG Sans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425686" y="218445"/>
            <a:ext cx="8757969" cy="9848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6E400"/>
                </a:solidFill>
                <a:effectLst/>
                <a:uLnTx/>
                <a:uFillTx/>
                <a:latin typeface="+mj-lt"/>
                <a:ea typeface="+mn-ea"/>
                <a:cs typeface="Henderson BCG Sans Light" panose="020B0302030402020204" pitchFamily="34" charset="0"/>
              </a:rPr>
              <a:t>How do you think this will change by 2025?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6E400"/>
              </a:solidFill>
              <a:effectLst/>
              <a:uLnTx/>
              <a:uFillTx/>
              <a:latin typeface="+mj-lt"/>
              <a:ea typeface="+mn-ea"/>
              <a:cs typeface="Henderson BCG Sans Light" panose="020B03020304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00051" y="2962275"/>
            <a:ext cx="1377113" cy="0"/>
          </a:xfrm>
          <a:prstGeom prst="line">
            <a:avLst/>
          </a:prstGeom>
          <a:ln w="15875">
            <a:solidFill>
              <a:srgbClr val="CFA6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714101" y="2962275"/>
            <a:ext cx="1374971" cy="709746"/>
          </a:xfrm>
          <a:prstGeom prst="line">
            <a:avLst/>
          </a:prstGeom>
          <a:ln w="15875">
            <a:solidFill>
              <a:srgbClr val="B1726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1562" y="2962275"/>
            <a:ext cx="1367509" cy="1780380"/>
          </a:xfrm>
          <a:prstGeom prst="line">
            <a:avLst/>
          </a:prstGeom>
          <a:ln w="15875">
            <a:solidFill>
              <a:srgbClr val="C41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14101" y="2713038"/>
            <a:ext cx="1363063" cy="248948"/>
          </a:xfrm>
          <a:prstGeom prst="line">
            <a:avLst/>
          </a:prstGeom>
          <a:ln w="15875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14101" y="2352676"/>
            <a:ext cx="1363063" cy="609499"/>
          </a:xfrm>
          <a:prstGeom prst="line">
            <a:avLst/>
          </a:prstGeom>
          <a:ln w="15875">
            <a:solidFill>
              <a:srgbClr val="5AD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495300" y="2400300"/>
          <a:ext cx="4619498" cy="394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Chart" r:id="rId10" imgW="4619498" imgH="3943460" progId="MSGraph.Chart.8">
                  <p:embed followColorScheme="full"/>
                </p:oleObj>
              </mc:Choice>
              <mc:Fallback>
                <p:oleObj name="Chart" r:id="rId10" imgW="4619498" imgH="39434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400300"/>
                        <a:ext cx="4619498" cy="3943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41350" y="2222500"/>
            <a:ext cx="2393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Henderson BCG Sans"/>
                <a:cs typeface="Henderson BCG Sans"/>
                <a:sym typeface="Henderson BCG Sans"/>
              </a:rPr>
              <a:t>Number of vehicles (Mn)</a:t>
            </a:r>
          </a:p>
        </p:txBody>
      </p:sp>
      <p:grpSp>
        <p:nvGrpSpPr>
          <p:cNvPr id="10" name="Group 100"/>
          <p:cNvGrpSpPr/>
          <p:nvPr/>
        </p:nvGrpSpPr>
        <p:grpSpPr>
          <a:xfrm>
            <a:off x="4700049" y="5747459"/>
            <a:ext cx="1684209" cy="401308"/>
            <a:chOff x="4845963" y="5503069"/>
            <a:chExt cx="1792840" cy="401374"/>
          </a:xfrm>
        </p:grpSpPr>
        <p:sp>
          <p:nvSpPr>
            <p:cNvPr id="11" name="Rectangle 10"/>
            <p:cNvSpPr/>
            <p:nvPr/>
          </p:nvSpPr>
          <p:spPr>
            <a:xfrm>
              <a:off x="6046342" y="5596616"/>
              <a:ext cx="592461" cy="307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+mn-lt"/>
                  <a:cs typeface="Henderson BCG Sans Thin" panose="020B0202030402020204" pitchFamily="34" charset="0"/>
                  <a:sym typeface="Arial" panose="020B0604020202020204" pitchFamily="34" charset="0"/>
                </a:rPr>
                <a:t>2025</a:t>
              </a:r>
              <a:endParaRPr lang="en-US" sz="1400" b="1" dirty="0">
                <a:latin typeface="+mn-lt"/>
                <a:cs typeface="Henderson BCG Sans Thin" panose="020B02020304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21401" y="5503069"/>
              <a:ext cx="0" cy="555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45963" y="5505450"/>
              <a:ext cx="147861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"/>
          <p:cNvGrpSpPr/>
          <p:nvPr/>
        </p:nvGrpSpPr>
        <p:grpSpPr>
          <a:xfrm>
            <a:off x="4485041" y="5745174"/>
            <a:ext cx="556563" cy="428605"/>
            <a:chOff x="4617078" y="5503069"/>
            <a:chExt cx="592460" cy="428675"/>
          </a:xfrm>
        </p:grpSpPr>
        <p:sp>
          <p:nvSpPr>
            <p:cNvPr id="15" name="Rectangle 14"/>
            <p:cNvSpPr/>
            <p:nvPr/>
          </p:nvSpPr>
          <p:spPr>
            <a:xfrm>
              <a:off x="4617078" y="5623917"/>
              <a:ext cx="592460" cy="307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+mn-lt"/>
                  <a:cs typeface="Henderson BCG Sans Thin" panose="020B0202030402020204" pitchFamily="34" charset="0"/>
                  <a:sym typeface="Arial" panose="020B0604020202020204" pitchFamily="34" charset="0"/>
                </a:rPr>
                <a:t>2014</a:t>
              </a:r>
              <a:endParaRPr lang="en-US" sz="1400" b="1" dirty="0">
                <a:latin typeface="+mn-lt"/>
                <a:cs typeface="Henderson BCG Sans Thin" panose="020B02020304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77612" y="5503069"/>
              <a:ext cx="0" cy="5556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5"/>
          <p:cNvGrpSpPr/>
          <p:nvPr/>
        </p:nvGrpSpPr>
        <p:grpSpPr>
          <a:xfrm>
            <a:off x="6142400" y="2198689"/>
            <a:ext cx="2677506" cy="274437"/>
            <a:chOff x="6381344" y="1955120"/>
            <a:chExt cx="2850205" cy="274482"/>
          </a:xfrm>
        </p:grpSpPr>
        <p:sp>
          <p:nvSpPr>
            <p:cNvPr id="18" name="Rounded Rectangle 17"/>
            <p:cNvSpPr/>
            <p:nvPr/>
          </p:nvSpPr>
          <p:spPr>
            <a:xfrm flipH="1">
              <a:off x="6507803" y="1955120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06C245">
                    <a:tint val="66000"/>
                    <a:satMod val="160000"/>
                  </a:srgbClr>
                </a:gs>
                <a:gs pos="50000">
                  <a:srgbClr val="06C245">
                    <a:tint val="44500"/>
                    <a:satMod val="160000"/>
                  </a:srgbClr>
                </a:gs>
                <a:gs pos="100000">
                  <a:srgbClr val="06C245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6C245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Rapid growth?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81344" y="1965902"/>
              <a:ext cx="252919" cy="252919"/>
            </a:xfrm>
            <a:prstGeom prst="ellipse">
              <a:avLst/>
            </a:prstGeom>
            <a:solidFill>
              <a:srgbClr val="06C245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A</a:t>
              </a:r>
            </a:p>
          </p:txBody>
        </p:sp>
      </p:grpSp>
      <p:grpSp>
        <p:nvGrpSpPr>
          <p:cNvPr id="20" name="Group 96"/>
          <p:cNvGrpSpPr/>
          <p:nvPr/>
        </p:nvGrpSpPr>
        <p:grpSpPr>
          <a:xfrm>
            <a:off x="6142400" y="2530476"/>
            <a:ext cx="2677506" cy="274437"/>
            <a:chOff x="6381344" y="2287551"/>
            <a:chExt cx="2850205" cy="274482"/>
          </a:xfrm>
        </p:grpSpPr>
        <p:sp>
          <p:nvSpPr>
            <p:cNvPr id="21" name="Rounded Rectangle 20"/>
            <p:cNvSpPr/>
            <p:nvPr/>
          </p:nvSpPr>
          <p:spPr>
            <a:xfrm flipH="1">
              <a:off x="6507803" y="2287551"/>
              <a:ext cx="2723746" cy="274482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65000"/>
                    <a:alpha val="30000"/>
                  </a:schemeClr>
                </a:gs>
                <a:gs pos="0">
                  <a:srgbClr val="CBCBCB"/>
                </a:gs>
              </a:gsLst>
              <a:lin ang="10800000" scaled="0"/>
            </a:gradFill>
            <a:ln w="9525" cap="flat" cmpd="sng" algn="ctr">
              <a:solidFill>
                <a:srgbClr val="E2E2E2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Slow growth?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81344" y="2298333"/>
              <a:ext cx="252919" cy="252919"/>
            </a:xfrm>
            <a:prstGeom prst="ellipse">
              <a:avLst/>
            </a:prstGeom>
            <a:solidFill>
              <a:srgbClr val="808080"/>
            </a:solidFill>
            <a:ln w="15875" cap="flat" cmpd="sng" algn="ctr">
              <a:solidFill>
                <a:schemeClr val="hlink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B</a:t>
              </a:r>
            </a:p>
          </p:txBody>
        </p:sp>
      </p:grpSp>
      <p:grpSp>
        <p:nvGrpSpPr>
          <p:cNvPr id="23" name="Group 97"/>
          <p:cNvGrpSpPr/>
          <p:nvPr/>
        </p:nvGrpSpPr>
        <p:grpSpPr>
          <a:xfrm>
            <a:off x="6142400" y="2851151"/>
            <a:ext cx="2677506" cy="274437"/>
            <a:chOff x="6381344" y="2608741"/>
            <a:chExt cx="2850205" cy="274482"/>
          </a:xfrm>
        </p:grpSpPr>
        <p:sp>
          <p:nvSpPr>
            <p:cNvPr id="24" name="Rounded Rectangle 23"/>
            <p:cNvSpPr/>
            <p:nvPr/>
          </p:nvSpPr>
          <p:spPr>
            <a:xfrm flipH="1">
              <a:off x="6507803" y="2608741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CFA649">
                    <a:tint val="66000"/>
                    <a:satMod val="160000"/>
                  </a:srgbClr>
                </a:gs>
                <a:gs pos="50000">
                  <a:srgbClr val="CFA649">
                    <a:tint val="44500"/>
                    <a:satMod val="160000"/>
                  </a:srgbClr>
                </a:gs>
                <a:gs pos="100000">
                  <a:srgbClr val="CFA64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FA649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Flat?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381344" y="2619523"/>
              <a:ext cx="252919" cy="252919"/>
            </a:xfrm>
            <a:prstGeom prst="ellipse">
              <a:avLst/>
            </a:prstGeom>
            <a:solidFill>
              <a:srgbClr val="CFA649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C</a:t>
              </a:r>
            </a:p>
          </p:txBody>
        </p:sp>
      </p:grpSp>
      <p:grpSp>
        <p:nvGrpSpPr>
          <p:cNvPr id="26" name="Group 98"/>
          <p:cNvGrpSpPr/>
          <p:nvPr/>
        </p:nvGrpSpPr>
        <p:grpSpPr>
          <a:xfrm>
            <a:off x="6142400" y="3509964"/>
            <a:ext cx="2677506" cy="274437"/>
            <a:chOff x="6381344" y="3267743"/>
            <a:chExt cx="2850205" cy="274482"/>
          </a:xfrm>
        </p:grpSpPr>
        <p:sp>
          <p:nvSpPr>
            <p:cNvPr id="27" name="Rounded Rectangle 26"/>
            <p:cNvSpPr/>
            <p:nvPr/>
          </p:nvSpPr>
          <p:spPr>
            <a:xfrm flipH="1">
              <a:off x="6507803" y="3267743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B1726B">
                    <a:tint val="66000"/>
                    <a:satMod val="160000"/>
                  </a:srgbClr>
                </a:gs>
                <a:gs pos="50000">
                  <a:srgbClr val="B1726B">
                    <a:tint val="44500"/>
                    <a:satMod val="160000"/>
                  </a:srgbClr>
                </a:gs>
                <a:gs pos="100000">
                  <a:srgbClr val="B1726B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B1726B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Decline?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381344" y="3278525"/>
              <a:ext cx="252919" cy="252919"/>
            </a:xfrm>
            <a:prstGeom prst="ellipse">
              <a:avLst/>
            </a:prstGeom>
            <a:solidFill>
              <a:srgbClr val="B1726B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D</a:t>
              </a:r>
            </a:p>
          </p:txBody>
        </p:sp>
      </p:grpSp>
      <p:grpSp>
        <p:nvGrpSpPr>
          <p:cNvPr id="29" name="Group 99"/>
          <p:cNvGrpSpPr/>
          <p:nvPr/>
        </p:nvGrpSpPr>
        <p:grpSpPr>
          <a:xfrm>
            <a:off x="6142400" y="4600576"/>
            <a:ext cx="2677506" cy="274437"/>
            <a:chOff x="6381344" y="4357241"/>
            <a:chExt cx="2850205" cy="274482"/>
          </a:xfrm>
        </p:grpSpPr>
        <p:sp>
          <p:nvSpPr>
            <p:cNvPr id="30" name="Rounded Rectangle 29"/>
            <p:cNvSpPr/>
            <p:nvPr/>
          </p:nvSpPr>
          <p:spPr>
            <a:xfrm flipH="1">
              <a:off x="6507803" y="4357241"/>
              <a:ext cx="2723746" cy="274482"/>
            </a:xfrm>
            <a:prstGeom prst="roundRect">
              <a:avLst/>
            </a:prstGeom>
            <a:gradFill flip="none" rotWithShape="1">
              <a:gsLst>
                <a:gs pos="0">
                  <a:srgbClr val="C41300">
                    <a:tint val="66000"/>
                    <a:satMod val="160000"/>
                  </a:srgbClr>
                </a:gs>
                <a:gs pos="50000">
                  <a:srgbClr val="C41300">
                    <a:tint val="44500"/>
                    <a:satMod val="160000"/>
                  </a:srgbClr>
                </a:gs>
                <a:gs pos="100000">
                  <a:srgbClr val="C413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413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Major decline?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381344" y="4368023"/>
              <a:ext cx="252919" cy="252919"/>
            </a:xfrm>
            <a:prstGeom prst="ellipse">
              <a:avLst/>
            </a:prstGeom>
            <a:solidFill>
              <a:srgbClr val="C41300"/>
            </a:solidFill>
            <a:ln w="15875" cap="flat" cmpd="sng" algn="ctr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nderson BCG Sans Thin" panose="020B0202030402020204" pitchFamily="34" charset="0"/>
                  <a:cs typeface="Henderson BCG Sans Thin" panose="020B0202030402020204" pitchFamily="34" charset="0"/>
                </a:rPr>
                <a:t>E</a:t>
              </a:r>
            </a:p>
          </p:txBody>
        </p:sp>
      </p:grpSp>
      <p:sp>
        <p:nvSpPr>
          <p:cNvPr id="32" name="ColumnHeader"/>
          <p:cNvSpPr>
            <a:spLocks noChangeArrowheads="1"/>
          </p:cNvSpPr>
          <p:nvPr/>
        </p:nvSpPr>
        <p:spPr bwMode="gray">
          <a:xfrm>
            <a:off x="647000" y="1147966"/>
            <a:ext cx="5130693" cy="80018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25" bIns="91425" anchor="b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+mn-lt"/>
                <a:cs typeface="Henderson BCG Sans Thin" panose="020B0202030402020204" pitchFamily="34" charset="0"/>
              </a:rPr>
              <a:t>Number of vehicles in the US – 1900 to 2014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6277802" y="1147966"/>
            <a:ext cx="2417117" cy="80018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25" bIns="91425" anchor="b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+mn-lt"/>
                <a:cs typeface="Henderson BCG Sans Thin" panose="020B0202030402020204" pitchFamily="34" charset="0"/>
              </a:rPr>
              <a:t>How will this change?</a:t>
            </a:r>
            <a:endParaRPr lang="en-US" sz="2000" b="1" dirty="0">
              <a:solidFill>
                <a:srgbClr val="FFFFFF"/>
              </a:solidFill>
              <a:latin typeface="+mn-lt"/>
              <a:cs typeface="Henderson BCG Sans Thin" panose="020B02020304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647000" y="1951043"/>
            <a:ext cx="51306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142400" y="1951043"/>
            <a:ext cx="267750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7061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5963" t="7091" r="11127" b="3312"/>
          <a:stretch/>
        </p:blipFill>
        <p:spPr>
          <a:xfrm>
            <a:off x="0" y="567"/>
            <a:ext cx="9601200" cy="68695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04572" y="1352491"/>
            <a:ext cx="5104344" cy="5289079"/>
            <a:chOff x="4234875" y="1352490"/>
            <a:chExt cx="5266387" cy="5289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lum bright="20000" contrast="40000"/>
            </a:blip>
            <a:srcRect l="65140" t="38867" r="3408" b="5061"/>
            <a:stretch/>
          </p:blipFill>
          <p:spPr>
            <a:xfrm>
              <a:off x="6095298" y="3124251"/>
              <a:ext cx="3405964" cy="3517318"/>
            </a:xfrm>
            <a:prstGeom prst="ellipse">
              <a:avLst/>
            </a:prstGeom>
            <a:ln w="19050">
              <a:solidFill>
                <a:srgbClr val="DCC05A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4234875" y="1352490"/>
              <a:ext cx="1574534" cy="1624250"/>
            </a:xfrm>
            <a:prstGeom prst="ellipse">
              <a:avLst/>
            </a:prstGeom>
            <a:noFill/>
            <a:ln w="28575" cap="flat" cmpd="sng" algn="ctr">
              <a:solidFill>
                <a:srgbClr val="DCC05A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9985" bIns="89985" rtlCol="0" anchor="ctr" anchorCtr="0"/>
            <a:lstStyle/>
            <a:p>
              <a:pPr algn="ctr"/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>
              <a:stCxn id="5" idx="3"/>
            </p:cNvCxnSpPr>
            <p:nvPr/>
          </p:nvCxnSpPr>
          <p:spPr>
            <a:xfrm>
              <a:off x="4465460" y="2738875"/>
              <a:ext cx="1824794" cy="2980612"/>
            </a:xfrm>
            <a:prstGeom prst="line">
              <a:avLst/>
            </a:prstGeom>
            <a:noFill/>
            <a:ln w="28575" cap="flat" cmpd="sng" algn="ctr">
              <a:solidFill>
                <a:srgbClr val="DCC05A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stCxn id="5" idx="7"/>
            </p:cNvCxnSpPr>
            <p:nvPr/>
          </p:nvCxnSpPr>
          <p:spPr>
            <a:xfrm>
              <a:off x="5578824" y="1590355"/>
              <a:ext cx="2813952" cy="1629536"/>
            </a:xfrm>
            <a:prstGeom prst="line">
              <a:avLst/>
            </a:prstGeom>
            <a:noFill/>
            <a:ln w="28575" cap="flat" cmpd="sng" algn="ctr">
              <a:solidFill>
                <a:srgbClr val="DCC05A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569"/>
            <a:ext cx="9601200" cy="7972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tIns="89985" bIns="89985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9801"/>
                </a:solidFill>
                <a:latin typeface="+mj-lt"/>
                <a:cs typeface="Henderson BCG Sans Thin" panose="020B0202030402020204" pitchFamily="34" charset="0"/>
              </a:rPr>
              <a:t>Driverless /</a:t>
            </a:r>
            <a:r>
              <a:rPr lang="en-US" sz="4000" b="1" dirty="0">
                <a:solidFill>
                  <a:srgbClr val="F6E400"/>
                </a:solidFill>
                <a:latin typeface="+mj-lt"/>
                <a:cs typeface="Henderson BCG Sans Thin" panose="020B0202030402020204" pitchFamily="34" charset="0"/>
              </a:rPr>
              <a:t> Self driven vehicles a reality</a:t>
            </a:r>
            <a:endParaRPr lang="en-GB" sz="4000" b="1" dirty="0">
              <a:solidFill>
                <a:srgbClr val="F6E400"/>
              </a:solidFill>
              <a:latin typeface="+mj-lt"/>
              <a:cs typeface="Henderson BCG Sans Thin" panose="020B0202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49201" y="2158"/>
          <a:ext cx="149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01" y="2158"/>
                        <a:ext cx="149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96" y="2372193"/>
            <a:ext cx="9305779" cy="481863"/>
          </a:xfrm>
        </p:spPr>
        <p:txBody>
          <a:bodyPr/>
          <a:lstStyle/>
          <a:p>
            <a:pPr algn="ctr"/>
            <a:r>
              <a:rPr lang="en-US" dirty="0" smtClean="0"/>
              <a:t>There are nearly </a:t>
            </a:r>
            <a:r>
              <a:rPr lang="en-US" dirty="0"/>
              <a:t>7</a:t>
            </a:r>
            <a:r>
              <a:rPr lang="en-US" dirty="0" smtClean="0"/>
              <a:t>0k Taxis in NYC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/>
          <a:srcRect l="139" r="-1"/>
          <a:stretch/>
        </p:blipFill>
        <p:spPr>
          <a:xfrm>
            <a:off x="1" y="0"/>
            <a:ext cx="96011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600908"/>
            <a:ext cx="8369542" cy="125709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85" bIns="89985" rtlCol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Henderson BCG Sans Thin" panose="020B0202030402020204" pitchFamily="34" charset="0"/>
              </a:rPr>
              <a:t>Columbia University: Just 9,000 autonomous "</a:t>
            </a:r>
            <a:r>
              <a:rPr lang="en-US" sz="2400" b="1" dirty="0" err="1">
                <a:solidFill>
                  <a:schemeClr val="tx1"/>
                </a:solidFill>
                <a:cs typeface="Henderson BCG Sans Thin" panose="020B0202030402020204" pitchFamily="34" charset="0"/>
              </a:rPr>
              <a:t>Uber</a:t>
            </a:r>
            <a:r>
              <a:rPr lang="en-US" sz="2400" b="1" dirty="0">
                <a:solidFill>
                  <a:schemeClr val="tx1"/>
                </a:solidFill>
                <a:cs typeface="Henderson BCG Sans Thin" panose="020B0202030402020204" pitchFamily="34" charset="0"/>
              </a:rPr>
              <a:t>" cars can replace every taxi cab in New York. Passengers would wait an average of 36 seconds for a ride.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/>
          <a:srcRect l="34471" t="12087" r="37357" b="46136"/>
          <a:stretch/>
        </p:blipFill>
        <p:spPr>
          <a:xfrm>
            <a:off x="8370277" y="5605101"/>
            <a:ext cx="1231657" cy="1257092"/>
          </a:xfrm>
          <a:prstGeom prst="rect">
            <a:avLst/>
          </a:prstGeom>
          <a:ln w="9525">
            <a:solidFill>
              <a:srgbClr val="B2B2B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641910" y="1233145"/>
            <a:ext cx="3814932" cy="227809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9985" bIns="89985" rtlCol="0" anchor="ctr" anchorCtr="0"/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"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~70K cabs in NYC</a:t>
            </a:r>
          </a:p>
          <a:p>
            <a:pPr lvl="1" indent="-22860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~13k Yellow taxis</a:t>
            </a:r>
          </a:p>
          <a:p>
            <a:pPr lvl="1" indent="-22860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~13k Uber taxis</a:t>
            </a:r>
          </a:p>
          <a:p>
            <a:pPr lvl="1" indent="-22860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~10k Black cars</a:t>
            </a:r>
          </a:p>
          <a:p>
            <a:pPr lvl="1" indent="-22860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~7k Limousines</a:t>
            </a:r>
          </a:p>
          <a:p>
            <a:pPr lvl="1" indent="-22860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25k+ Liveries &amp; others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69"/>
            <a:ext cx="9601199" cy="7972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tIns="89985" bIns="89985" rtlCol="0" anchor="t">
            <a:spAutoFit/>
          </a:bodyPr>
          <a:lstStyle>
            <a:defPPr>
              <a:defRPr lang="en-GB"/>
            </a:defPPr>
            <a:lvl1pPr>
              <a:defRPr sz="4000" b="1">
                <a:solidFill>
                  <a:srgbClr val="C00000"/>
                </a:solidFill>
                <a:latin typeface="Henderson BCG Sans Thin" panose="020B0202030402020204" pitchFamily="34" charset="0"/>
                <a:cs typeface="Henderson BCG Sans Thin" panose="020B0202030402020204" pitchFamily="34" charset="0"/>
              </a:defRPr>
            </a:lvl1pPr>
          </a:lstStyle>
          <a:p>
            <a:r>
              <a:rPr lang="en-US" dirty="0">
                <a:solidFill>
                  <a:srgbClr val="FF9801"/>
                </a:solidFill>
                <a:latin typeface="+mj-lt"/>
              </a:rPr>
              <a:t>"</a:t>
            </a:r>
            <a:r>
              <a:rPr lang="en-US" dirty="0" err="1">
                <a:solidFill>
                  <a:srgbClr val="FF9801"/>
                </a:solidFill>
                <a:latin typeface="+mj-lt"/>
              </a:rPr>
              <a:t>Uberisation</a:t>
            </a:r>
            <a:r>
              <a:rPr lang="en-US" dirty="0">
                <a:solidFill>
                  <a:srgbClr val="FF9801"/>
                </a:solidFill>
                <a:latin typeface="+mj-lt"/>
              </a:rPr>
              <a:t>"</a:t>
            </a:r>
            <a:r>
              <a:rPr lang="en-US" dirty="0">
                <a:solidFill>
                  <a:srgbClr val="F6E400"/>
                </a:solidFill>
                <a:latin typeface="+mj-lt"/>
              </a:rPr>
              <a:t> of the world</a:t>
            </a:r>
            <a:endParaRPr lang="en-GB" dirty="0">
              <a:solidFill>
                <a:srgbClr val="F6E400"/>
              </a:solidFill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55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40" y="1589"/>
          <a:ext cx="153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" y="1589"/>
                        <a:ext cx="153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3865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12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Henderson BCG Sans Thin" panose="020B0202030402020204" pitchFamily="34" charset="0"/>
              <a:cs typeface="Henderson BCG Sans Thin" panose="020B0202030402020204" pitchFamily="34" charset="0"/>
              <a:sym typeface="Henderson BCG Sans Thin" panose="020B02020304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686" y="327629"/>
            <a:ext cx="8757969" cy="523220"/>
          </a:xfrm>
        </p:spPr>
        <p:txBody>
          <a:bodyPr/>
          <a:lstStyle/>
          <a:p>
            <a:r>
              <a:rPr lang="en-US" sz="3400" b="1" dirty="0">
                <a:solidFill>
                  <a:srgbClr val="F6E400"/>
                </a:solidFill>
                <a:latin typeface="+mj-lt"/>
                <a:cs typeface="Henderson BCG Sans Light" panose="020B0302030402020204" pitchFamily="34" charset="0"/>
              </a:rPr>
              <a:t>One change – multiple impacts</a:t>
            </a:r>
          </a:p>
        </p:txBody>
      </p:sp>
      <p:sp>
        <p:nvSpPr>
          <p:cNvPr id="39" name="AutoShape 21"/>
          <p:cNvSpPr>
            <a:spLocks/>
          </p:cNvSpPr>
          <p:nvPr/>
        </p:nvSpPr>
        <p:spPr bwMode="auto">
          <a:xfrm>
            <a:off x="7096974" y="1516270"/>
            <a:ext cx="1943462" cy="1688821"/>
          </a:xfrm>
          <a:prstGeom prst="accentCallout2">
            <a:avLst>
              <a:gd name="adj1" fmla="val 8171"/>
              <a:gd name="adj2" fmla="val -3727"/>
              <a:gd name="adj3" fmla="val 8171"/>
              <a:gd name="adj4" fmla="val -26477"/>
              <a:gd name="adj5" fmla="val 27543"/>
              <a:gd name="adj6" fmla="val -42757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1425" tIns="91425" rIns="91425" bIns="91425" anchor="ctr"/>
          <a:lstStyle/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Lower lending</a:t>
            </a:r>
          </a:p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More fleets vs retail </a:t>
            </a:r>
          </a:p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cs typeface="Henderson BCG Sans Thin" panose="020B0202030402020204" pitchFamily="34" charset="0"/>
            </a:endParaRPr>
          </a:p>
        </p:txBody>
      </p:sp>
      <p:sp>
        <p:nvSpPr>
          <p:cNvPr id="40" name="AutoShape 18"/>
          <p:cNvSpPr>
            <a:spLocks/>
          </p:cNvSpPr>
          <p:nvPr/>
        </p:nvSpPr>
        <p:spPr bwMode="auto">
          <a:xfrm>
            <a:off x="7096974" y="4492314"/>
            <a:ext cx="1943462" cy="1688821"/>
          </a:xfrm>
          <a:prstGeom prst="accentCallout2">
            <a:avLst>
              <a:gd name="adj1" fmla="val 53735"/>
              <a:gd name="adj2" fmla="val -2990"/>
              <a:gd name="adj3" fmla="val 53735"/>
              <a:gd name="adj4" fmla="val -21641"/>
              <a:gd name="adj5" fmla="val 22926"/>
              <a:gd name="adj6" fmla="val -43280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1425" tIns="91425" rIns="91425" bIns="91425" anchor="ctr"/>
          <a:lstStyle/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  <a:tabLst>
                <a:tab pos="266700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Fewer cars to insure</a:t>
            </a:r>
          </a:p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From retail to liability</a:t>
            </a:r>
            <a:endParaRPr lang="en-US" sz="1800" dirty="0">
              <a:solidFill>
                <a:srgbClr val="000000"/>
              </a:solidFill>
              <a:latin typeface="+mn-lt"/>
              <a:cs typeface="Henderson BCG Sans Thin" panose="020B0202030402020204" pitchFamily="34" charset="0"/>
            </a:endParaRPr>
          </a:p>
        </p:txBody>
      </p:sp>
      <p:sp>
        <p:nvSpPr>
          <p:cNvPr id="41" name="AutoShape 19"/>
          <p:cNvSpPr>
            <a:spLocks/>
          </p:cNvSpPr>
          <p:nvPr/>
        </p:nvSpPr>
        <p:spPr bwMode="auto">
          <a:xfrm>
            <a:off x="596631" y="1516269"/>
            <a:ext cx="1938935" cy="1694832"/>
          </a:xfrm>
          <a:prstGeom prst="accentCallout2">
            <a:avLst>
              <a:gd name="adj1" fmla="val 8171"/>
              <a:gd name="adj2" fmla="val 103736"/>
              <a:gd name="adj3" fmla="val 8171"/>
              <a:gd name="adj4" fmla="val 130815"/>
              <a:gd name="adj5" fmla="val 25301"/>
              <a:gd name="adj6" fmla="val 143646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1425" tIns="91425" rIns="91425" bIns="91425" anchor="ctr"/>
          <a:lstStyle/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Fewer jobs – taxis, garages</a:t>
            </a:r>
          </a:p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No driving – more time on hand</a:t>
            </a:r>
          </a:p>
        </p:txBody>
      </p:sp>
      <p:sp>
        <p:nvSpPr>
          <p:cNvPr id="46" name="AutoShape 20"/>
          <p:cNvSpPr>
            <a:spLocks/>
          </p:cNvSpPr>
          <p:nvPr/>
        </p:nvSpPr>
        <p:spPr bwMode="auto">
          <a:xfrm>
            <a:off x="596631" y="4492314"/>
            <a:ext cx="1935919" cy="1688821"/>
          </a:xfrm>
          <a:prstGeom prst="accentCallout2">
            <a:avLst>
              <a:gd name="adj1" fmla="val 53735"/>
              <a:gd name="adj2" fmla="val 103002"/>
              <a:gd name="adj3" fmla="val 53735"/>
              <a:gd name="adj4" fmla="val 119599"/>
              <a:gd name="adj5" fmla="val 22799"/>
              <a:gd name="adj6" fmla="val 14073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1425" tIns="91425" rIns="91425" bIns="91425" anchor="ctr"/>
          <a:lstStyle/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Empty parking spaces</a:t>
            </a:r>
          </a:p>
          <a:p>
            <a:pPr marL="266700" lvl="1" indent="-174625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Henderson BCG Sans" panose="020B05020304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cs typeface="Henderson BCG Sans Thin" panose="020B0202030402020204" pitchFamily="34" charset="0"/>
              </a:rPr>
              <a:t>Real estate impact</a:t>
            </a:r>
          </a:p>
        </p:txBody>
      </p:sp>
      <p:sp>
        <p:nvSpPr>
          <p:cNvPr id="47" name="Freeform 19"/>
          <p:cNvSpPr>
            <a:spLocks/>
          </p:cNvSpPr>
          <p:nvPr/>
        </p:nvSpPr>
        <p:spPr bwMode="auto">
          <a:xfrm>
            <a:off x="4801415" y="1261081"/>
            <a:ext cx="2092725" cy="2375095"/>
          </a:xfrm>
          <a:custGeom>
            <a:avLst/>
            <a:gdLst>
              <a:gd name="T0" fmla="*/ 640 w 1295"/>
              <a:gd name="T1" fmla="*/ 1295 h 1424"/>
              <a:gd name="T2" fmla="*/ 640 w 1295"/>
              <a:gd name="T3" fmla="*/ 1294 h 1424"/>
              <a:gd name="T4" fmla="*/ 640 w 1295"/>
              <a:gd name="T5" fmla="*/ 1294 h 1424"/>
              <a:gd name="T6" fmla="*/ 640 w 1295"/>
              <a:gd name="T7" fmla="*/ 1261 h 1424"/>
              <a:gd name="T8" fmla="*/ 632 w 1295"/>
              <a:gd name="T9" fmla="*/ 1196 h 1424"/>
              <a:gd name="T10" fmla="*/ 618 w 1295"/>
              <a:gd name="T11" fmla="*/ 1134 h 1424"/>
              <a:gd name="T12" fmla="*/ 601 w 1295"/>
              <a:gd name="T13" fmla="*/ 1075 h 1424"/>
              <a:gd name="T14" fmla="*/ 576 w 1295"/>
              <a:gd name="T15" fmla="*/ 1017 h 1424"/>
              <a:gd name="T16" fmla="*/ 545 w 1295"/>
              <a:gd name="T17" fmla="*/ 963 h 1424"/>
              <a:gd name="T18" fmla="*/ 513 w 1295"/>
              <a:gd name="T19" fmla="*/ 911 h 1424"/>
              <a:gd name="T20" fmla="*/ 472 w 1295"/>
              <a:gd name="T21" fmla="*/ 863 h 1424"/>
              <a:gd name="T22" fmla="*/ 430 w 1295"/>
              <a:gd name="T23" fmla="*/ 821 h 1424"/>
              <a:gd name="T24" fmla="*/ 382 w 1295"/>
              <a:gd name="T25" fmla="*/ 781 h 1424"/>
              <a:gd name="T26" fmla="*/ 330 w 1295"/>
              <a:gd name="T27" fmla="*/ 746 h 1424"/>
              <a:gd name="T28" fmla="*/ 277 w 1295"/>
              <a:gd name="T29" fmla="*/ 717 h 1424"/>
              <a:gd name="T30" fmla="*/ 219 w 1295"/>
              <a:gd name="T31" fmla="*/ 692 h 1424"/>
              <a:gd name="T32" fmla="*/ 159 w 1295"/>
              <a:gd name="T33" fmla="*/ 675 h 1424"/>
              <a:gd name="T34" fmla="*/ 98 w 1295"/>
              <a:gd name="T35" fmla="*/ 661 h 1424"/>
              <a:gd name="T36" fmla="*/ 33 w 1295"/>
              <a:gd name="T37" fmla="*/ 656 h 1424"/>
              <a:gd name="T38" fmla="*/ 0 w 1295"/>
              <a:gd name="T39" fmla="*/ 652 h 1424"/>
              <a:gd name="T40" fmla="*/ 127 w 1295"/>
              <a:gd name="T41" fmla="*/ 329 h 1424"/>
              <a:gd name="T42" fmla="*/ 0 w 1295"/>
              <a:gd name="T43" fmla="*/ 4 h 1424"/>
              <a:gd name="T44" fmla="*/ 67 w 1295"/>
              <a:gd name="T45" fmla="*/ 2 h 1424"/>
              <a:gd name="T46" fmla="*/ 196 w 1295"/>
              <a:gd name="T47" fmla="*/ 16 h 1424"/>
              <a:gd name="T48" fmla="*/ 323 w 1295"/>
              <a:gd name="T49" fmla="*/ 41 h 1424"/>
              <a:gd name="T50" fmla="*/ 444 w 1295"/>
              <a:gd name="T51" fmla="*/ 79 h 1424"/>
              <a:gd name="T52" fmla="*/ 559 w 1295"/>
              <a:gd name="T53" fmla="*/ 127 h 1424"/>
              <a:gd name="T54" fmla="*/ 668 w 1295"/>
              <a:gd name="T55" fmla="*/ 187 h 1424"/>
              <a:gd name="T56" fmla="*/ 772 w 1295"/>
              <a:gd name="T57" fmla="*/ 258 h 1424"/>
              <a:gd name="T58" fmla="*/ 868 w 1295"/>
              <a:gd name="T59" fmla="*/ 337 h 1424"/>
              <a:gd name="T60" fmla="*/ 957 w 1295"/>
              <a:gd name="T61" fmla="*/ 425 h 1424"/>
              <a:gd name="T62" fmla="*/ 1035 w 1295"/>
              <a:gd name="T63" fmla="*/ 521 h 1424"/>
              <a:gd name="T64" fmla="*/ 1104 w 1295"/>
              <a:gd name="T65" fmla="*/ 623 h 1424"/>
              <a:gd name="T66" fmla="*/ 1164 w 1295"/>
              <a:gd name="T67" fmla="*/ 732 h 1424"/>
              <a:gd name="T68" fmla="*/ 1214 w 1295"/>
              <a:gd name="T69" fmla="*/ 850 h 1424"/>
              <a:gd name="T70" fmla="*/ 1252 w 1295"/>
              <a:gd name="T71" fmla="*/ 971 h 1424"/>
              <a:gd name="T72" fmla="*/ 1277 w 1295"/>
              <a:gd name="T73" fmla="*/ 1096 h 1424"/>
              <a:gd name="T74" fmla="*/ 1291 w 1295"/>
              <a:gd name="T75" fmla="*/ 1226 h 1424"/>
              <a:gd name="T76" fmla="*/ 1293 w 1295"/>
              <a:gd name="T77" fmla="*/ 1294 h 1424"/>
              <a:gd name="T78" fmla="*/ 1295 w 1295"/>
              <a:gd name="T79" fmla="*/ 1294 h 1424"/>
              <a:gd name="T80" fmla="*/ 968 w 1295"/>
              <a:gd name="T81" fmla="*/ 1424 h 1424"/>
              <a:gd name="T82" fmla="*/ 640 w 1295"/>
              <a:gd name="T83" fmla="*/ 1295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95"/>
              <a:gd name="T127" fmla="*/ 0 h 1424"/>
              <a:gd name="T128" fmla="*/ 1295 w 1295"/>
              <a:gd name="T129" fmla="*/ 1424 h 14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95" h="1424">
                <a:moveTo>
                  <a:pt x="640" y="1295"/>
                </a:moveTo>
                <a:lnTo>
                  <a:pt x="640" y="1295"/>
                </a:lnTo>
                <a:lnTo>
                  <a:pt x="640" y="1294"/>
                </a:lnTo>
                <a:lnTo>
                  <a:pt x="640" y="1261"/>
                </a:lnTo>
                <a:lnTo>
                  <a:pt x="636" y="1228"/>
                </a:lnTo>
                <a:lnTo>
                  <a:pt x="632" y="1196"/>
                </a:lnTo>
                <a:lnTo>
                  <a:pt x="626" y="1165"/>
                </a:lnTo>
                <a:lnTo>
                  <a:pt x="618" y="1134"/>
                </a:lnTo>
                <a:lnTo>
                  <a:pt x="611" y="1103"/>
                </a:lnTo>
                <a:lnTo>
                  <a:pt x="601" y="1075"/>
                </a:lnTo>
                <a:lnTo>
                  <a:pt x="590" y="1046"/>
                </a:lnTo>
                <a:lnTo>
                  <a:pt x="576" y="1017"/>
                </a:lnTo>
                <a:lnTo>
                  <a:pt x="563" y="990"/>
                </a:lnTo>
                <a:lnTo>
                  <a:pt x="545" y="963"/>
                </a:lnTo>
                <a:lnTo>
                  <a:pt x="530" y="936"/>
                </a:lnTo>
                <a:lnTo>
                  <a:pt x="513" y="911"/>
                </a:lnTo>
                <a:lnTo>
                  <a:pt x="494" y="886"/>
                </a:lnTo>
                <a:lnTo>
                  <a:pt x="472" y="863"/>
                </a:lnTo>
                <a:lnTo>
                  <a:pt x="451" y="842"/>
                </a:lnTo>
                <a:lnTo>
                  <a:pt x="430" y="821"/>
                </a:lnTo>
                <a:lnTo>
                  <a:pt x="405" y="800"/>
                </a:lnTo>
                <a:lnTo>
                  <a:pt x="382" y="781"/>
                </a:lnTo>
                <a:lnTo>
                  <a:pt x="357" y="763"/>
                </a:lnTo>
                <a:lnTo>
                  <a:pt x="330" y="746"/>
                </a:lnTo>
                <a:lnTo>
                  <a:pt x="303" y="731"/>
                </a:lnTo>
                <a:lnTo>
                  <a:pt x="277" y="717"/>
                </a:lnTo>
                <a:lnTo>
                  <a:pt x="248" y="704"/>
                </a:lnTo>
                <a:lnTo>
                  <a:pt x="219" y="692"/>
                </a:lnTo>
                <a:lnTo>
                  <a:pt x="190" y="683"/>
                </a:lnTo>
                <a:lnTo>
                  <a:pt x="159" y="675"/>
                </a:lnTo>
                <a:lnTo>
                  <a:pt x="129" y="667"/>
                </a:lnTo>
                <a:lnTo>
                  <a:pt x="98" y="661"/>
                </a:lnTo>
                <a:lnTo>
                  <a:pt x="65" y="658"/>
                </a:lnTo>
                <a:lnTo>
                  <a:pt x="33" y="656"/>
                </a:lnTo>
                <a:lnTo>
                  <a:pt x="0" y="654"/>
                </a:lnTo>
                <a:lnTo>
                  <a:pt x="0" y="652"/>
                </a:lnTo>
                <a:lnTo>
                  <a:pt x="63" y="492"/>
                </a:lnTo>
                <a:lnTo>
                  <a:pt x="127" y="329"/>
                </a:lnTo>
                <a:lnTo>
                  <a:pt x="63" y="164"/>
                </a:lnTo>
                <a:lnTo>
                  <a:pt x="0" y="4"/>
                </a:lnTo>
                <a:lnTo>
                  <a:pt x="0" y="0"/>
                </a:lnTo>
                <a:lnTo>
                  <a:pt x="67" y="2"/>
                </a:lnTo>
                <a:lnTo>
                  <a:pt x="133" y="6"/>
                </a:lnTo>
                <a:lnTo>
                  <a:pt x="196" y="16"/>
                </a:lnTo>
                <a:lnTo>
                  <a:pt x="259" y="27"/>
                </a:lnTo>
                <a:lnTo>
                  <a:pt x="323" y="41"/>
                </a:lnTo>
                <a:lnTo>
                  <a:pt x="384" y="58"/>
                </a:lnTo>
                <a:lnTo>
                  <a:pt x="444" y="79"/>
                </a:lnTo>
                <a:lnTo>
                  <a:pt x="501" y="102"/>
                </a:lnTo>
                <a:lnTo>
                  <a:pt x="559" y="127"/>
                </a:lnTo>
                <a:lnTo>
                  <a:pt x="615" y="156"/>
                </a:lnTo>
                <a:lnTo>
                  <a:pt x="668" y="187"/>
                </a:lnTo>
                <a:lnTo>
                  <a:pt x="722" y="221"/>
                </a:lnTo>
                <a:lnTo>
                  <a:pt x="772" y="258"/>
                </a:lnTo>
                <a:lnTo>
                  <a:pt x="822" y="296"/>
                </a:lnTo>
                <a:lnTo>
                  <a:pt x="868" y="337"/>
                </a:lnTo>
                <a:lnTo>
                  <a:pt x="912" y="379"/>
                </a:lnTo>
                <a:lnTo>
                  <a:pt x="957" y="425"/>
                </a:lnTo>
                <a:lnTo>
                  <a:pt x="997" y="471"/>
                </a:lnTo>
                <a:lnTo>
                  <a:pt x="1035" y="521"/>
                </a:lnTo>
                <a:lnTo>
                  <a:pt x="1072" y="571"/>
                </a:lnTo>
                <a:lnTo>
                  <a:pt x="1104" y="623"/>
                </a:lnTo>
                <a:lnTo>
                  <a:pt x="1137" y="677"/>
                </a:lnTo>
                <a:lnTo>
                  <a:pt x="1164" y="732"/>
                </a:lnTo>
                <a:lnTo>
                  <a:pt x="1191" y="790"/>
                </a:lnTo>
                <a:lnTo>
                  <a:pt x="1214" y="850"/>
                </a:lnTo>
                <a:lnTo>
                  <a:pt x="1235" y="909"/>
                </a:lnTo>
                <a:lnTo>
                  <a:pt x="1252" y="971"/>
                </a:lnTo>
                <a:lnTo>
                  <a:pt x="1266" y="1032"/>
                </a:lnTo>
                <a:lnTo>
                  <a:pt x="1277" y="1096"/>
                </a:lnTo>
                <a:lnTo>
                  <a:pt x="1287" y="1161"/>
                </a:lnTo>
                <a:lnTo>
                  <a:pt x="1291" y="1226"/>
                </a:lnTo>
                <a:lnTo>
                  <a:pt x="1293" y="1294"/>
                </a:lnTo>
                <a:lnTo>
                  <a:pt x="1295" y="1294"/>
                </a:lnTo>
                <a:lnTo>
                  <a:pt x="1131" y="1359"/>
                </a:lnTo>
                <a:lnTo>
                  <a:pt x="968" y="1424"/>
                </a:lnTo>
                <a:lnTo>
                  <a:pt x="803" y="1359"/>
                </a:lnTo>
                <a:lnTo>
                  <a:pt x="640" y="1295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4591330" y="3425838"/>
            <a:ext cx="2299555" cy="2158413"/>
          </a:xfrm>
          <a:custGeom>
            <a:avLst/>
            <a:gdLst>
              <a:gd name="T0" fmla="*/ 66 w 1422"/>
              <a:gd name="T1" fmla="*/ 802 h 1294"/>
              <a:gd name="T2" fmla="*/ 129 w 1422"/>
              <a:gd name="T3" fmla="*/ 640 h 1294"/>
              <a:gd name="T4" fmla="*/ 131 w 1422"/>
              <a:gd name="T5" fmla="*/ 640 h 1294"/>
              <a:gd name="T6" fmla="*/ 131 w 1422"/>
              <a:gd name="T7" fmla="*/ 640 h 1294"/>
              <a:gd name="T8" fmla="*/ 196 w 1422"/>
              <a:gd name="T9" fmla="*/ 636 h 1294"/>
              <a:gd name="T10" fmla="*/ 260 w 1422"/>
              <a:gd name="T11" fmla="*/ 627 h 1294"/>
              <a:gd name="T12" fmla="*/ 319 w 1422"/>
              <a:gd name="T13" fmla="*/ 610 h 1294"/>
              <a:gd name="T14" fmla="*/ 379 w 1422"/>
              <a:gd name="T15" fmla="*/ 588 h 1294"/>
              <a:gd name="T16" fmla="*/ 434 w 1422"/>
              <a:gd name="T17" fmla="*/ 562 h 1294"/>
              <a:gd name="T18" fmla="*/ 486 w 1422"/>
              <a:gd name="T19" fmla="*/ 529 h 1294"/>
              <a:gd name="T20" fmla="*/ 536 w 1422"/>
              <a:gd name="T21" fmla="*/ 492 h 1294"/>
              <a:gd name="T22" fmla="*/ 582 w 1422"/>
              <a:gd name="T23" fmla="*/ 452 h 1294"/>
              <a:gd name="T24" fmla="*/ 623 w 1422"/>
              <a:gd name="T25" fmla="*/ 406 h 1294"/>
              <a:gd name="T26" fmla="*/ 659 w 1422"/>
              <a:gd name="T27" fmla="*/ 356 h 1294"/>
              <a:gd name="T28" fmla="*/ 692 w 1422"/>
              <a:gd name="T29" fmla="*/ 304 h 1294"/>
              <a:gd name="T30" fmla="*/ 719 w 1422"/>
              <a:gd name="T31" fmla="*/ 248 h 1294"/>
              <a:gd name="T32" fmla="*/ 740 w 1422"/>
              <a:gd name="T33" fmla="*/ 189 h 1294"/>
              <a:gd name="T34" fmla="*/ 755 w 1422"/>
              <a:gd name="T35" fmla="*/ 127 h 1294"/>
              <a:gd name="T36" fmla="*/ 765 w 1422"/>
              <a:gd name="T37" fmla="*/ 66 h 1294"/>
              <a:gd name="T38" fmla="*/ 769 w 1422"/>
              <a:gd name="T39" fmla="*/ 0 h 1294"/>
              <a:gd name="T40" fmla="*/ 932 w 1422"/>
              <a:gd name="T41" fmla="*/ 64 h 1294"/>
              <a:gd name="T42" fmla="*/ 1260 w 1422"/>
              <a:gd name="T43" fmla="*/ 64 h 1294"/>
              <a:gd name="T44" fmla="*/ 1420 w 1422"/>
              <a:gd name="T45" fmla="*/ 66 h 1294"/>
              <a:gd name="T46" fmla="*/ 1406 w 1422"/>
              <a:gd name="T47" fmla="*/ 196 h 1294"/>
              <a:gd name="T48" fmla="*/ 1381 w 1422"/>
              <a:gd name="T49" fmla="*/ 323 h 1294"/>
              <a:gd name="T50" fmla="*/ 1343 w 1422"/>
              <a:gd name="T51" fmla="*/ 444 h 1294"/>
              <a:gd name="T52" fmla="*/ 1295 w 1422"/>
              <a:gd name="T53" fmla="*/ 560 h 1294"/>
              <a:gd name="T54" fmla="*/ 1235 w 1422"/>
              <a:gd name="T55" fmla="*/ 669 h 1294"/>
              <a:gd name="T56" fmla="*/ 1164 w 1422"/>
              <a:gd name="T57" fmla="*/ 773 h 1294"/>
              <a:gd name="T58" fmla="*/ 1086 w 1422"/>
              <a:gd name="T59" fmla="*/ 869 h 1294"/>
              <a:gd name="T60" fmla="*/ 997 w 1422"/>
              <a:gd name="T61" fmla="*/ 955 h 1294"/>
              <a:gd name="T62" fmla="*/ 903 w 1422"/>
              <a:gd name="T63" fmla="*/ 1036 h 1294"/>
              <a:gd name="T64" fmla="*/ 799 w 1422"/>
              <a:gd name="T65" fmla="*/ 1105 h 1294"/>
              <a:gd name="T66" fmla="*/ 690 w 1422"/>
              <a:gd name="T67" fmla="*/ 1165 h 1294"/>
              <a:gd name="T68" fmla="*/ 575 w 1422"/>
              <a:gd name="T69" fmla="*/ 1215 h 1294"/>
              <a:gd name="T70" fmla="*/ 454 w 1422"/>
              <a:gd name="T71" fmla="*/ 1253 h 1294"/>
              <a:gd name="T72" fmla="*/ 327 w 1422"/>
              <a:gd name="T73" fmla="*/ 1278 h 1294"/>
              <a:gd name="T74" fmla="*/ 196 w 1422"/>
              <a:gd name="T75" fmla="*/ 1292 h 1294"/>
              <a:gd name="T76" fmla="*/ 131 w 1422"/>
              <a:gd name="T77" fmla="*/ 1294 h 1294"/>
              <a:gd name="T78" fmla="*/ 129 w 1422"/>
              <a:gd name="T79" fmla="*/ 1294 h 1294"/>
              <a:gd name="T80" fmla="*/ 129 w 1422"/>
              <a:gd name="T81" fmla="*/ 1290 h 1294"/>
              <a:gd name="T82" fmla="*/ 0 w 1422"/>
              <a:gd name="T83" fmla="*/ 965 h 12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2"/>
              <a:gd name="T127" fmla="*/ 0 h 1294"/>
              <a:gd name="T128" fmla="*/ 1422 w 1422"/>
              <a:gd name="T129" fmla="*/ 1294 h 12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2" h="1294">
                <a:moveTo>
                  <a:pt x="0" y="965"/>
                </a:moveTo>
                <a:lnTo>
                  <a:pt x="66" y="802"/>
                </a:lnTo>
                <a:lnTo>
                  <a:pt x="129" y="642"/>
                </a:lnTo>
                <a:lnTo>
                  <a:pt x="129" y="640"/>
                </a:lnTo>
                <a:lnTo>
                  <a:pt x="131" y="640"/>
                </a:lnTo>
                <a:lnTo>
                  <a:pt x="131" y="638"/>
                </a:lnTo>
                <a:lnTo>
                  <a:pt x="131" y="640"/>
                </a:lnTo>
                <a:lnTo>
                  <a:pt x="164" y="638"/>
                </a:lnTo>
                <a:lnTo>
                  <a:pt x="196" y="636"/>
                </a:lnTo>
                <a:lnTo>
                  <a:pt x="227" y="633"/>
                </a:lnTo>
                <a:lnTo>
                  <a:pt x="260" y="627"/>
                </a:lnTo>
                <a:lnTo>
                  <a:pt x="290" y="619"/>
                </a:lnTo>
                <a:lnTo>
                  <a:pt x="319" y="610"/>
                </a:lnTo>
                <a:lnTo>
                  <a:pt x="350" y="600"/>
                </a:lnTo>
                <a:lnTo>
                  <a:pt x="379" y="588"/>
                </a:lnTo>
                <a:lnTo>
                  <a:pt x="408" y="575"/>
                </a:lnTo>
                <a:lnTo>
                  <a:pt x="434" y="562"/>
                </a:lnTo>
                <a:lnTo>
                  <a:pt x="461" y="546"/>
                </a:lnTo>
                <a:lnTo>
                  <a:pt x="486" y="529"/>
                </a:lnTo>
                <a:lnTo>
                  <a:pt x="511" y="512"/>
                </a:lnTo>
                <a:lnTo>
                  <a:pt x="536" y="492"/>
                </a:lnTo>
                <a:lnTo>
                  <a:pt x="559" y="473"/>
                </a:lnTo>
                <a:lnTo>
                  <a:pt x="582" y="452"/>
                </a:lnTo>
                <a:lnTo>
                  <a:pt x="603" y="429"/>
                </a:lnTo>
                <a:lnTo>
                  <a:pt x="623" y="406"/>
                </a:lnTo>
                <a:lnTo>
                  <a:pt x="642" y="381"/>
                </a:lnTo>
                <a:lnTo>
                  <a:pt x="659" y="356"/>
                </a:lnTo>
                <a:lnTo>
                  <a:pt x="676" y="331"/>
                </a:lnTo>
                <a:lnTo>
                  <a:pt x="692" y="304"/>
                </a:lnTo>
                <a:lnTo>
                  <a:pt x="705" y="277"/>
                </a:lnTo>
                <a:lnTo>
                  <a:pt x="719" y="248"/>
                </a:lnTo>
                <a:lnTo>
                  <a:pt x="730" y="219"/>
                </a:lnTo>
                <a:lnTo>
                  <a:pt x="740" y="189"/>
                </a:lnTo>
                <a:lnTo>
                  <a:pt x="747" y="160"/>
                </a:lnTo>
                <a:lnTo>
                  <a:pt x="755" y="127"/>
                </a:lnTo>
                <a:lnTo>
                  <a:pt x="761" y="97"/>
                </a:lnTo>
                <a:lnTo>
                  <a:pt x="765" y="66"/>
                </a:lnTo>
                <a:lnTo>
                  <a:pt x="769" y="33"/>
                </a:lnTo>
                <a:lnTo>
                  <a:pt x="769" y="0"/>
                </a:lnTo>
                <a:lnTo>
                  <a:pt x="932" y="64"/>
                </a:lnTo>
                <a:lnTo>
                  <a:pt x="1097" y="129"/>
                </a:lnTo>
                <a:lnTo>
                  <a:pt x="1260" y="64"/>
                </a:lnTo>
                <a:lnTo>
                  <a:pt x="1422" y="0"/>
                </a:lnTo>
                <a:lnTo>
                  <a:pt x="1420" y="66"/>
                </a:lnTo>
                <a:lnTo>
                  <a:pt x="1416" y="131"/>
                </a:lnTo>
                <a:lnTo>
                  <a:pt x="1406" y="196"/>
                </a:lnTo>
                <a:lnTo>
                  <a:pt x="1395" y="260"/>
                </a:lnTo>
                <a:lnTo>
                  <a:pt x="1381" y="323"/>
                </a:lnTo>
                <a:lnTo>
                  <a:pt x="1364" y="383"/>
                </a:lnTo>
                <a:lnTo>
                  <a:pt x="1343" y="444"/>
                </a:lnTo>
                <a:lnTo>
                  <a:pt x="1320" y="502"/>
                </a:lnTo>
                <a:lnTo>
                  <a:pt x="1295" y="560"/>
                </a:lnTo>
                <a:lnTo>
                  <a:pt x="1266" y="615"/>
                </a:lnTo>
                <a:lnTo>
                  <a:pt x="1235" y="669"/>
                </a:lnTo>
                <a:lnTo>
                  <a:pt x="1201" y="721"/>
                </a:lnTo>
                <a:lnTo>
                  <a:pt x="1164" y="773"/>
                </a:lnTo>
                <a:lnTo>
                  <a:pt x="1126" y="821"/>
                </a:lnTo>
                <a:lnTo>
                  <a:pt x="1086" y="869"/>
                </a:lnTo>
                <a:lnTo>
                  <a:pt x="1043" y="913"/>
                </a:lnTo>
                <a:lnTo>
                  <a:pt x="997" y="955"/>
                </a:lnTo>
                <a:lnTo>
                  <a:pt x="951" y="998"/>
                </a:lnTo>
                <a:lnTo>
                  <a:pt x="903" y="1036"/>
                </a:lnTo>
                <a:lnTo>
                  <a:pt x="851" y="1071"/>
                </a:lnTo>
                <a:lnTo>
                  <a:pt x="799" y="1105"/>
                </a:lnTo>
                <a:lnTo>
                  <a:pt x="746" y="1136"/>
                </a:lnTo>
                <a:lnTo>
                  <a:pt x="690" y="1165"/>
                </a:lnTo>
                <a:lnTo>
                  <a:pt x="632" y="1192"/>
                </a:lnTo>
                <a:lnTo>
                  <a:pt x="575" y="1215"/>
                </a:lnTo>
                <a:lnTo>
                  <a:pt x="513" y="1234"/>
                </a:lnTo>
                <a:lnTo>
                  <a:pt x="454" y="1253"/>
                </a:lnTo>
                <a:lnTo>
                  <a:pt x="390" y="1267"/>
                </a:lnTo>
                <a:lnTo>
                  <a:pt x="327" y="1278"/>
                </a:lnTo>
                <a:lnTo>
                  <a:pt x="262" y="1286"/>
                </a:lnTo>
                <a:lnTo>
                  <a:pt x="196" y="1292"/>
                </a:lnTo>
                <a:lnTo>
                  <a:pt x="131" y="1294"/>
                </a:lnTo>
                <a:lnTo>
                  <a:pt x="129" y="1294"/>
                </a:lnTo>
                <a:lnTo>
                  <a:pt x="129" y="1290"/>
                </a:lnTo>
                <a:lnTo>
                  <a:pt x="66" y="1130"/>
                </a:lnTo>
                <a:lnTo>
                  <a:pt x="0" y="96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22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49" name="Freeform 23"/>
          <p:cNvSpPr>
            <a:spLocks/>
          </p:cNvSpPr>
          <p:nvPr/>
        </p:nvSpPr>
        <p:spPr bwMode="auto">
          <a:xfrm>
            <a:off x="2707061" y="3209164"/>
            <a:ext cx="2094355" cy="2375095"/>
          </a:xfrm>
          <a:custGeom>
            <a:avLst/>
            <a:gdLst>
              <a:gd name="T0" fmla="*/ 655 w 1295"/>
              <a:gd name="T1" fmla="*/ 129 h 1424"/>
              <a:gd name="T2" fmla="*/ 655 w 1295"/>
              <a:gd name="T3" fmla="*/ 130 h 1424"/>
              <a:gd name="T4" fmla="*/ 655 w 1295"/>
              <a:gd name="T5" fmla="*/ 130 h 1424"/>
              <a:gd name="T6" fmla="*/ 655 w 1295"/>
              <a:gd name="T7" fmla="*/ 163 h 1424"/>
              <a:gd name="T8" fmla="*/ 663 w 1295"/>
              <a:gd name="T9" fmla="*/ 228 h 1424"/>
              <a:gd name="T10" fmla="*/ 677 w 1295"/>
              <a:gd name="T11" fmla="*/ 290 h 1424"/>
              <a:gd name="T12" fmla="*/ 694 w 1295"/>
              <a:gd name="T13" fmla="*/ 349 h 1424"/>
              <a:gd name="T14" fmla="*/ 719 w 1295"/>
              <a:gd name="T15" fmla="*/ 407 h 1424"/>
              <a:gd name="T16" fmla="*/ 748 w 1295"/>
              <a:gd name="T17" fmla="*/ 461 h 1424"/>
              <a:gd name="T18" fmla="*/ 782 w 1295"/>
              <a:gd name="T19" fmla="*/ 513 h 1424"/>
              <a:gd name="T20" fmla="*/ 823 w 1295"/>
              <a:gd name="T21" fmla="*/ 561 h 1424"/>
              <a:gd name="T22" fmla="*/ 865 w 1295"/>
              <a:gd name="T23" fmla="*/ 603 h 1424"/>
              <a:gd name="T24" fmla="*/ 913 w 1295"/>
              <a:gd name="T25" fmla="*/ 643 h 1424"/>
              <a:gd name="T26" fmla="*/ 965 w 1295"/>
              <a:gd name="T27" fmla="*/ 678 h 1424"/>
              <a:gd name="T28" fmla="*/ 1018 w 1295"/>
              <a:gd name="T29" fmla="*/ 707 h 1424"/>
              <a:gd name="T30" fmla="*/ 1076 w 1295"/>
              <a:gd name="T31" fmla="*/ 732 h 1424"/>
              <a:gd name="T32" fmla="*/ 1136 w 1295"/>
              <a:gd name="T33" fmla="*/ 749 h 1424"/>
              <a:gd name="T34" fmla="*/ 1197 w 1295"/>
              <a:gd name="T35" fmla="*/ 763 h 1424"/>
              <a:gd name="T36" fmla="*/ 1262 w 1295"/>
              <a:gd name="T37" fmla="*/ 768 h 1424"/>
              <a:gd name="T38" fmla="*/ 1295 w 1295"/>
              <a:gd name="T39" fmla="*/ 772 h 1424"/>
              <a:gd name="T40" fmla="*/ 1168 w 1295"/>
              <a:gd name="T41" fmla="*/ 1095 h 1424"/>
              <a:gd name="T42" fmla="*/ 1295 w 1295"/>
              <a:gd name="T43" fmla="*/ 1420 h 1424"/>
              <a:gd name="T44" fmla="*/ 1228 w 1295"/>
              <a:gd name="T45" fmla="*/ 1422 h 1424"/>
              <a:gd name="T46" fmla="*/ 1099 w 1295"/>
              <a:gd name="T47" fmla="*/ 1408 h 1424"/>
              <a:gd name="T48" fmla="*/ 972 w 1295"/>
              <a:gd name="T49" fmla="*/ 1383 h 1424"/>
              <a:gd name="T50" fmla="*/ 851 w 1295"/>
              <a:gd name="T51" fmla="*/ 1345 h 1424"/>
              <a:gd name="T52" fmla="*/ 736 w 1295"/>
              <a:gd name="T53" fmla="*/ 1297 h 1424"/>
              <a:gd name="T54" fmla="*/ 627 w 1295"/>
              <a:gd name="T55" fmla="*/ 1237 h 1424"/>
              <a:gd name="T56" fmla="*/ 523 w 1295"/>
              <a:gd name="T57" fmla="*/ 1166 h 1424"/>
              <a:gd name="T58" fmla="*/ 427 w 1295"/>
              <a:gd name="T59" fmla="*/ 1087 h 1424"/>
              <a:gd name="T60" fmla="*/ 338 w 1295"/>
              <a:gd name="T61" fmla="*/ 999 h 1424"/>
              <a:gd name="T62" fmla="*/ 260 w 1295"/>
              <a:gd name="T63" fmla="*/ 903 h 1424"/>
              <a:gd name="T64" fmla="*/ 191 w 1295"/>
              <a:gd name="T65" fmla="*/ 801 h 1424"/>
              <a:gd name="T66" fmla="*/ 131 w 1295"/>
              <a:gd name="T67" fmla="*/ 692 h 1424"/>
              <a:gd name="T68" fmla="*/ 81 w 1295"/>
              <a:gd name="T69" fmla="*/ 574 h 1424"/>
              <a:gd name="T70" fmla="*/ 43 w 1295"/>
              <a:gd name="T71" fmla="*/ 453 h 1424"/>
              <a:gd name="T72" fmla="*/ 18 w 1295"/>
              <a:gd name="T73" fmla="*/ 328 h 1424"/>
              <a:gd name="T74" fmla="*/ 4 w 1295"/>
              <a:gd name="T75" fmla="*/ 198 h 1424"/>
              <a:gd name="T76" fmla="*/ 2 w 1295"/>
              <a:gd name="T77" fmla="*/ 130 h 1424"/>
              <a:gd name="T78" fmla="*/ 0 w 1295"/>
              <a:gd name="T79" fmla="*/ 130 h 1424"/>
              <a:gd name="T80" fmla="*/ 327 w 1295"/>
              <a:gd name="T81" fmla="*/ 0 h 1424"/>
              <a:gd name="T82" fmla="*/ 655 w 1295"/>
              <a:gd name="T83" fmla="*/ 129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95"/>
              <a:gd name="T127" fmla="*/ 0 h 1424"/>
              <a:gd name="T128" fmla="*/ 1295 w 1295"/>
              <a:gd name="T129" fmla="*/ 1424 h 14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95" h="1424">
                <a:moveTo>
                  <a:pt x="655" y="129"/>
                </a:moveTo>
                <a:lnTo>
                  <a:pt x="655" y="129"/>
                </a:lnTo>
                <a:lnTo>
                  <a:pt x="655" y="130"/>
                </a:lnTo>
                <a:lnTo>
                  <a:pt x="655" y="163"/>
                </a:lnTo>
                <a:lnTo>
                  <a:pt x="659" y="196"/>
                </a:lnTo>
                <a:lnTo>
                  <a:pt x="663" y="228"/>
                </a:lnTo>
                <a:lnTo>
                  <a:pt x="669" y="259"/>
                </a:lnTo>
                <a:lnTo>
                  <a:pt x="677" y="290"/>
                </a:lnTo>
                <a:lnTo>
                  <a:pt x="684" y="321"/>
                </a:lnTo>
                <a:lnTo>
                  <a:pt x="694" y="349"/>
                </a:lnTo>
                <a:lnTo>
                  <a:pt x="705" y="378"/>
                </a:lnTo>
                <a:lnTo>
                  <a:pt x="719" y="407"/>
                </a:lnTo>
                <a:lnTo>
                  <a:pt x="732" y="434"/>
                </a:lnTo>
                <a:lnTo>
                  <a:pt x="748" y="461"/>
                </a:lnTo>
                <a:lnTo>
                  <a:pt x="765" y="488"/>
                </a:lnTo>
                <a:lnTo>
                  <a:pt x="782" y="513"/>
                </a:lnTo>
                <a:lnTo>
                  <a:pt x="801" y="538"/>
                </a:lnTo>
                <a:lnTo>
                  <a:pt x="823" y="561"/>
                </a:lnTo>
                <a:lnTo>
                  <a:pt x="844" y="582"/>
                </a:lnTo>
                <a:lnTo>
                  <a:pt x="865" y="603"/>
                </a:lnTo>
                <a:lnTo>
                  <a:pt x="890" y="624"/>
                </a:lnTo>
                <a:lnTo>
                  <a:pt x="913" y="643"/>
                </a:lnTo>
                <a:lnTo>
                  <a:pt x="938" y="661"/>
                </a:lnTo>
                <a:lnTo>
                  <a:pt x="965" y="678"/>
                </a:lnTo>
                <a:lnTo>
                  <a:pt x="992" y="693"/>
                </a:lnTo>
                <a:lnTo>
                  <a:pt x="1018" y="707"/>
                </a:lnTo>
                <a:lnTo>
                  <a:pt x="1047" y="720"/>
                </a:lnTo>
                <a:lnTo>
                  <a:pt x="1076" y="732"/>
                </a:lnTo>
                <a:lnTo>
                  <a:pt x="1105" y="741"/>
                </a:lnTo>
                <a:lnTo>
                  <a:pt x="1136" y="749"/>
                </a:lnTo>
                <a:lnTo>
                  <a:pt x="1166" y="757"/>
                </a:lnTo>
                <a:lnTo>
                  <a:pt x="1197" y="763"/>
                </a:lnTo>
                <a:lnTo>
                  <a:pt x="1230" y="766"/>
                </a:lnTo>
                <a:lnTo>
                  <a:pt x="1262" y="768"/>
                </a:lnTo>
                <a:lnTo>
                  <a:pt x="1295" y="770"/>
                </a:lnTo>
                <a:lnTo>
                  <a:pt x="1295" y="772"/>
                </a:lnTo>
                <a:lnTo>
                  <a:pt x="1232" y="932"/>
                </a:lnTo>
                <a:lnTo>
                  <a:pt x="1168" y="1095"/>
                </a:lnTo>
                <a:lnTo>
                  <a:pt x="1232" y="1260"/>
                </a:lnTo>
                <a:lnTo>
                  <a:pt x="1295" y="1420"/>
                </a:lnTo>
                <a:lnTo>
                  <a:pt x="1295" y="1424"/>
                </a:lnTo>
                <a:lnTo>
                  <a:pt x="1228" y="1422"/>
                </a:lnTo>
                <a:lnTo>
                  <a:pt x="1162" y="1418"/>
                </a:lnTo>
                <a:lnTo>
                  <a:pt x="1099" y="1408"/>
                </a:lnTo>
                <a:lnTo>
                  <a:pt x="1036" y="1397"/>
                </a:lnTo>
                <a:lnTo>
                  <a:pt x="972" y="1383"/>
                </a:lnTo>
                <a:lnTo>
                  <a:pt x="911" y="1366"/>
                </a:lnTo>
                <a:lnTo>
                  <a:pt x="851" y="1345"/>
                </a:lnTo>
                <a:lnTo>
                  <a:pt x="794" y="1322"/>
                </a:lnTo>
                <a:lnTo>
                  <a:pt x="736" y="1297"/>
                </a:lnTo>
                <a:lnTo>
                  <a:pt x="680" y="1268"/>
                </a:lnTo>
                <a:lnTo>
                  <a:pt x="627" y="1237"/>
                </a:lnTo>
                <a:lnTo>
                  <a:pt x="573" y="1203"/>
                </a:lnTo>
                <a:lnTo>
                  <a:pt x="523" y="1166"/>
                </a:lnTo>
                <a:lnTo>
                  <a:pt x="473" y="1128"/>
                </a:lnTo>
                <a:lnTo>
                  <a:pt x="427" y="1087"/>
                </a:lnTo>
                <a:lnTo>
                  <a:pt x="383" y="1045"/>
                </a:lnTo>
                <a:lnTo>
                  <a:pt x="338" y="999"/>
                </a:lnTo>
                <a:lnTo>
                  <a:pt x="298" y="953"/>
                </a:lnTo>
                <a:lnTo>
                  <a:pt x="260" y="903"/>
                </a:lnTo>
                <a:lnTo>
                  <a:pt x="223" y="853"/>
                </a:lnTo>
                <a:lnTo>
                  <a:pt x="191" y="801"/>
                </a:lnTo>
                <a:lnTo>
                  <a:pt x="158" y="747"/>
                </a:lnTo>
                <a:lnTo>
                  <a:pt x="131" y="692"/>
                </a:lnTo>
                <a:lnTo>
                  <a:pt x="104" y="634"/>
                </a:lnTo>
                <a:lnTo>
                  <a:pt x="81" y="574"/>
                </a:lnTo>
                <a:lnTo>
                  <a:pt x="60" y="515"/>
                </a:lnTo>
                <a:lnTo>
                  <a:pt x="43" y="453"/>
                </a:lnTo>
                <a:lnTo>
                  <a:pt x="29" y="392"/>
                </a:lnTo>
                <a:lnTo>
                  <a:pt x="18" y="328"/>
                </a:lnTo>
                <a:lnTo>
                  <a:pt x="8" y="263"/>
                </a:lnTo>
                <a:lnTo>
                  <a:pt x="4" y="198"/>
                </a:lnTo>
                <a:lnTo>
                  <a:pt x="2" y="130"/>
                </a:lnTo>
                <a:lnTo>
                  <a:pt x="0" y="130"/>
                </a:lnTo>
                <a:lnTo>
                  <a:pt x="164" y="65"/>
                </a:lnTo>
                <a:lnTo>
                  <a:pt x="327" y="0"/>
                </a:lnTo>
                <a:lnTo>
                  <a:pt x="492" y="65"/>
                </a:lnTo>
                <a:lnTo>
                  <a:pt x="655" y="1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0" name="Freeform 25"/>
          <p:cNvSpPr>
            <a:spLocks/>
          </p:cNvSpPr>
          <p:nvPr/>
        </p:nvSpPr>
        <p:spPr bwMode="auto">
          <a:xfrm>
            <a:off x="2711948" y="1264257"/>
            <a:ext cx="2297927" cy="2158414"/>
          </a:xfrm>
          <a:custGeom>
            <a:avLst/>
            <a:gdLst>
              <a:gd name="T0" fmla="*/ 1356 w 1422"/>
              <a:gd name="T1" fmla="*/ 492 h 1294"/>
              <a:gd name="T2" fmla="*/ 1293 w 1422"/>
              <a:gd name="T3" fmla="*/ 654 h 1294"/>
              <a:gd name="T4" fmla="*/ 1291 w 1422"/>
              <a:gd name="T5" fmla="*/ 654 h 1294"/>
              <a:gd name="T6" fmla="*/ 1291 w 1422"/>
              <a:gd name="T7" fmla="*/ 654 h 1294"/>
              <a:gd name="T8" fmla="*/ 1226 w 1422"/>
              <a:gd name="T9" fmla="*/ 658 h 1294"/>
              <a:gd name="T10" fmla="*/ 1162 w 1422"/>
              <a:gd name="T11" fmla="*/ 667 h 1294"/>
              <a:gd name="T12" fmla="*/ 1103 w 1422"/>
              <a:gd name="T13" fmla="*/ 684 h 1294"/>
              <a:gd name="T14" fmla="*/ 1043 w 1422"/>
              <a:gd name="T15" fmla="*/ 706 h 1294"/>
              <a:gd name="T16" fmla="*/ 988 w 1422"/>
              <a:gd name="T17" fmla="*/ 732 h 1294"/>
              <a:gd name="T18" fmla="*/ 936 w 1422"/>
              <a:gd name="T19" fmla="*/ 765 h 1294"/>
              <a:gd name="T20" fmla="*/ 886 w 1422"/>
              <a:gd name="T21" fmla="*/ 802 h 1294"/>
              <a:gd name="T22" fmla="*/ 840 w 1422"/>
              <a:gd name="T23" fmla="*/ 842 h 1294"/>
              <a:gd name="T24" fmla="*/ 799 w 1422"/>
              <a:gd name="T25" fmla="*/ 888 h 1294"/>
              <a:gd name="T26" fmla="*/ 763 w 1422"/>
              <a:gd name="T27" fmla="*/ 938 h 1294"/>
              <a:gd name="T28" fmla="*/ 730 w 1422"/>
              <a:gd name="T29" fmla="*/ 990 h 1294"/>
              <a:gd name="T30" fmla="*/ 703 w 1422"/>
              <a:gd name="T31" fmla="*/ 1046 h 1294"/>
              <a:gd name="T32" fmla="*/ 682 w 1422"/>
              <a:gd name="T33" fmla="*/ 1105 h 1294"/>
              <a:gd name="T34" fmla="*/ 667 w 1422"/>
              <a:gd name="T35" fmla="*/ 1167 h 1294"/>
              <a:gd name="T36" fmla="*/ 657 w 1422"/>
              <a:gd name="T37" fmla="*/ 1228 h 1294"/>
              <a:gd name="T38" fmla="*/ 653 w 1422"/>
              <a:gd name="T39" fmla="*/ 1294 h 1294"/>
              <a:gd name="T40" fmla="*/ 490 w 1422"/>
              <a:gd name="T41" fmla="*/ 1230 h 1294"/>
              <a:gd name="T42" fmla="*/ 162 w 1422"/>
              <a:gd name="T43" fmla="*/ 1230 h 1294"/>
              <a:gd name="T44" fmla="*/ 2 w 1422"/>
              <a:gd name="T45" fmla="*/ 1228 h 1294"/>
              <a:gd name="T46" fmla="*/ 16 w 1422"/>
              <a:gd name="T47" fmla="*/ 1098 h 1294"/>
              <a:gd name="T48" fmla="*/ 41 w 1422"/>
              <a:gd name="T49" fmla="*/ 971 h 1294"/>
              <a:gd name="T50" fmla="*/ 79 w 1422"/>
              <a:gd name="T51" fmla="*/ 850 h 1294"/>
              <a:gd name="T52" fmla="*/ 127 w 1422"/>
              <a:gd name="T53" fmla="*/ 734 h 1294"/>
              <a:gd name="T54" fmla="*/ 187 w 1422"/>
              <a:gd name="T55" fmla="*/ 625 h 1294"/>
              <a:gd name="T56" fmla="*/ 258 w 1422"/>
              <a:gd name="T57" fmla="*/ 521 h 1294"/>
              <a:gd name="T58" fmla="*/ 336 w 1422"/>
              <a:gd name="T59" fmla="*/ 425 h 1294"/>
              <a:gd name="T60" fmla="*/ 425 w 1422"/>
              <a:gd name="T61" fmla="*/ 339 h 1294"/>
              <a:gd name="T62" fmla="*/ 519 w 1422"/>
              <a:gd name="T63" fmla="*/ 258 h 1294"/>
              <a:gd name="T64" fmla="*/ 623 w 1422"/>
              <a:gd name="T65" fmla="*/ 189 h 1294"/>
              <a:gd name="T66" fmla="*/ 732 w 1422"/>
              <a:gd name="T67" fmla="*/ 129 h 1294"/>
              <a:gd name="T68" fmla="*/ 847 w 1422"/>
              <a:gd name="T69" fmla="*/ 79 h 1294"/>
              <a:gd name="T70" fmla="*/ 968 w 1422"/>
              <a:gd name="T71" fmla="*/ 41 h 1294"/>
              <a:gd name="T72" fmla="*/ 1095 w 1422"/>
              <a:gd name="T73" fmla="*/ 16 h 1294"/>
              <a:gd name="T74" fmla="*/ 1226 w 1422"/>
              <a:gd name="T75" fmla="*/ 2 h 1294"/>
              <a:gd name="T76" fmla="*/ 1291 w 1422"/>
              <a:gd name="T77" fmla="*/ 0 h 1294"/>
              <a:gd name="T78" fmla="*/ 1293 w 1422"/>
              <a:gd name="T79" fmla="*/ 0 h 1294"/>
              <a:gd name="T80" fmla="*/ 1293 w 1422"/>
              <a:gd name="T81" fmla="*/ 4 h 1294"/>
              <a:gd name="T82" fmla="*/ 1422 w 1422"/>
              <a:gd name="T83" fmla="*/ 329 h 12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2"/>
              <a:gd name="T127" fmla="*/ 0 h 1294"/>
              <a:gd name="T128" fmla="*/ 1422 w 1422"/>
              <a:gd name="T129" fmla="*/ 1294 h 12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2" h="1294">
                <a:moveTo>
                  <a:pt x="1422" y="329"/>
                </a:moveTo>
                <a:lnTo>
                  <a:pt x="1356" y="492"/>
                </a:lnTo>
                <a:lnTo>
                  <a:pt x="1293" y="652"/>
                </a:lnTo>
                <a:lnTo>
                  <a:pt x="1293" y="654"/>
                </a:lnTo>
                <a:lnTo>
                  <a:pt x="1291" y="654"/>
                </a:lnTo>
                <a:lnTo>
                  <a:pt x="1291" y="656"/>
                </a:lnTo>
                <a:lnTo>
                  <a:pt x="1291" y="654"/>
                </a:lnTo>
                <a:lnTo>
                  <a:pt x="1258" y="656"/>
                </a:lnTo>
                <a:lnTo>
                  <a:pt x="1226" y="658"/>
                </a:lnTo>
                <a:lnTo>
                  <a:pt x="1195" y="661"/>
                </a:lnTo>
                <a:lnTo>
                  <a:pt x="1162" y="667"/>
                </a:lnTo>
                <a:lnTo>
                  <a:pt x="1132" y="675"/>
                </a:lnTo>
                <a:lnTo>
                  <a:pt x="1103" y="684"/>
                </a:lnTo>
                <a:lnTo>
                  <a:pt x="1072" y="694"/>
                </a:lnTo>
                <a:lnTo>
                  <a:pt x="1043" y="706"/>
                </a:lnTo>
                <a:lnTo>
                  <a:pt x="1014" y="719"/>
                </a:lnTo>
                <a:lnTo>
                  <a:pt x="988" y="732"/>
                </a:lnTo>
                <a:lnTo>
                  <a:pt x="961" y="748"/>
                </a:lnTo>
                <a:lnTo>
                  <a:pt x="936" y="765"/>
                </a:lnTo>
                <a:lnTo>
                  <a:pt x="911" y="782"/>
                </a:lnTo>
                <a:lnTo>
                  <a:pt x="886" y="802"/>
                </a:lnTo>
                <a:lnTo>
                  <a:pt x="863" y="821"/>
                </a:lnTo>
                <a:lnTo>
                  <a:pt x="840" y="842"/>
                </a:lnTo>
                <a:lnTo>
                  <a:pt x="819" y="865"/>
                </a:lnTo>
                <a:lnTo>
                  <a:pt x="799" y="888"/>
                </a:lnTo>
                <a:lnTo>
                  <a:pt x="780" y="913"/>
                </a:lnTo>
                <a:lnTo>
                  <a:pt x="763" y="938"/>
                </a:lnTo>
                <a:lnTo>
                  <a:pt x="746" y="963"/>
                </a:lnTo>
                <a:lnTo>
                  <a:pt x="730" y="990"/>
                </a:lnTo>
                <a:lnTo>
                  <a:pt x="717" y="1017"/>
                </a:lnTo>
                <a:lnTo>
                  <a:pt x="703" y="1046"/>
                </a:lnTo>
                <a:lnTo>
                  <a:pt x="692" y="1075"/>
                </a:lnTo>
                <a:lnTo>
                  <a:pt x="682" y="1105"/>
                </a:lnTo>
                <a:lnTo>
                  <a:pt x="675" y="1134"/>
                </a:lnTo>
                <a:lnTo>
                  <a:pt x="667" y="1167"/>
                </a:lnTo>
                <a:lnTo>
                  <a:pt x="661" y="1197"/>
                </a:lnTo>
                <a:lnTo>
                  <a:pt x="657" y="1228"/>
                </a:lnTo>
                <a:lnTo>
                  <a:pt x="653" y="1261"/>
                </a:lnTo>
                <a:lnTo>
                  <a:pt x="653" y="1294"/>
                </a:lnTo>
                <a:lnTo>
                  <a:pt x="490" y="1230"/>
                </a:lnTo>
                <a:lnTo>
                  <a:pt x="325" y="1165"/>
                </a:lnTo>
                <a:lnTo>
                  <a:pt x="162" y="1230"/>
                </a:lnTo>
                <a:lnTo>
                  <a:pt x="0" y="1294"/>
                </a:lnTo>
                <a:lnTo>
                  <a:pt x="2" y="1228"/>
                </a:lnTo>
                <a:lnTo>
                  <a:pt x="6" y="1163"/>
                </a:lnTo>
                <a:lnTo>
                  <a:pt x="16" y="1098"/>
                </a:lnTo>
                <a:lnTo>
                  <a:pt x="27" y="1034"/>
                </a:lnTo>
                <a:lnTo>
                  <a:pt x="41" y="971"/>
                </a:lnTo>
                <a:lnTo>
                  <a:pt x="58" y="911"/>
                </a:lnTo>
                <a:lnTo>
                  <a:pt x="79" y="850"/>
                </a:lnTo>
                <a:lnTo>
                  <a:pt x="102" y="792"/>
                </a:lnTo>
                <a:lnTo>
                  <a:pt x="127" y="734"/>
                </a:lnTo>
                <a:lnTo>
                  <a:pt x="156" y="679"/>
                </a:lnTo>
                <a:lnTo>
                  <a:pt x="187" y="625"/>
                </a:lnTo>
                <a:lnTo>
                  <a:pt x="221" y="573"/>
                </a:lnTo>
                <a:lnTo>
                  <a:pt x="258" y="521"/>
                </a:lnTo>
                <a:lnTo>
                  <a:pt x="296" y="473"/>
                </a:lnTo>
                <a:lnTo>
                  <a:pt x="336" y="425"/>
                </a:lnTo>
                <a:lnTo>
                  <a:pt x="379" y="381"/>
                </a:lnTo>
                <a:lnTo>
                  <a:pt x="425" y="339"/>
                </a:lnTo>
                <a:lnTo>
                  <a:pt x="471" y="296"/>
                </a:lnTo>
                <a:lnTo>
                  <a:pt x="519" y="258"/>
                </a:lnTo>
                <a:lnTo>
                  <a:pt x="571" y="223"/>
                </a:lnTo>
                <a:lnTo>
                  <a:pt x="623" y="189"/>
                </a:lnTo>
                <a:lnTo>
                  <a:pt x="676" y="158"/>
                </a:lnTo>
                <a:lnTo>
                  <a:pt x="732" y="129"/>
                </a:lnTo>
                <a:lnTo>
                  <a:pt x="790" y="102"/>
                </a:lnTo>
                <a:lnTo>
                  <a:pt x="847" y="79"/>
                </a:lnTo>
                <a:lnTo>
                  <a:pt x="909" y="60"/>
                </a:lnTo>
                <a:lnTo>
                  <a:pt x="968" y="41"/>
                </a:lnTo>
                <a:lnTo>
                  <a:pt x="1032" y="27"/>
                </a:lnTo>
                <a:lnTo>
                  <a:pt x="1095" y="16"/>
                </a:lnTo>
                <a:lnTo>
                  <a:pt x="1160" y="8"/>
                </a:lnTo>
                <a:lnTo>
                  <a:pt x="1226" y="2"/>
                </a:lnTo>
                <a:lnTo>
                  <a:pt x="1291" y="0"/>
                </a:lnTo>
                <a:lnTo>
                  <a:pt x="1293" y="0"/>
                </a:lnTo>
                <a:lnTo>
                  <a:pt x="1293" y="4"/>
                </a:lnTo>
                <a:lnTo>
                  <a:pt x="1356" y="164"/>
                </a:lnTo>
                <a:lnTo>
                  <a:pt x="1422" y="3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GB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5730585" y="3606481"/>
            <a:ext cx="1019510" cy="98488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3200" b="1" dirty="0" err="1" smtClean="0">
                <a:solidFill>
                  <a:srgbClr val="4D4D4D"/>
                </a:solidFill>
                <a:latin typeface="+mn-lt"/>
                <a:ea typeface="Gulim" pitchFamily="34" charset="-127"/>
                <a:cs typeface="Henderson BCG Sans Thin" panose="020B0202030402020204" pitchFamily="34" charset="0"/>
              </a:rPr>
              <a:t>Insur</a:t>
            </a:r>
            <a:endParaRPr lang="en-GB" altLang="ko-KR" sz="3200" b="1" dirty="0" smtClean="0">
              <a:solidFill>
                <a:srgbClr val="4D4D4D"/>
              </a:solidFill>
              <a:latin typeface="+mn-lt"/>
              <a:ea typeface="Gulim" pitchFamily="34" charset="-127"/>
              <a:cs typeface="Henderson BCG Sans Thin" panose="020B02020304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ko-KR" sz="3200" b="1" dirty="0" err="1" smtClean="0">
                <a:solidFill>
                  <a:srgbClr val="4D4D4D"/>
                </a:solidFill>
                <a:latin typeface="+mn-lt"/>
                <a:ea typeface="Gulim" pitchFamily="34" charset="-127"/>
                <a:cs typeface="Henderson BCG Sans Thin" panose="020B0202030402020204" pitchFamily="34" charset="0"/>
              </a:rPr>
              <a:t>ance</a:t>
            </a:r>
            <a:endParaRPr lang="en-GB" altLang="ko-KR" sz="3200" b="1" dirty="0">
              <a:solidFill>
                <a:srgbClr val="4D4D4D"/>
              </a:solidFill>
              <a:latin typeface="+mn-lt"/>
              <a:ea typeface="Gulim" pitchFamily="34" charset="-127"/>
              <a:cs typeface="Henderson BCG Sans Thin" panose="020B020203040202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939291" y="3787281"/>
            <a:ext cx="947183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3200" b="1" dirty="0">
                <a:solidFill>
                  <a:srgbClr val="4D4D4D"/>
                </a:solidFill>
                <a:latin typeface="+mn-lt"/>
                <a:ea typeface="Gulim" pitchFamily="34" charset="-127"/>
                <a:cs typeface="Henderson BCG Sans Thin" panose="020B0202030402020204" pitchFamily="34" charset="0"/>
              </a:rPr>
              <a:t>Infra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3403184" y="1661859"/>
            <a:ext cx="1403333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3200" b="1" dirty="0">
                <a:solidFill>
                  <a:srgbClr val="4D4D4D"/>
                </a:solidFill>
                <a:latin typeface="+mn-lt"/>
                <a:ea typeface="Gulim" pitchFamily="34" charset="-127"/>
                <a:cs typeface="Henderson BCG Sans Thin" panose="020B0202030402020204" pitchFamily="34" charset="0"/>
              </a:rPr>
              <a:t>Society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4978991" y="1891879"/>
            <a:ext cx="1623842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3200" b="1" dirty="0">
                <a:solidFill>
                  <a:srgbClr val="4D4D4D"/>
                </a:solidFill>
                <a:latin typeface="+mn-lt"/>
                <a:ea typeface="Gulim" pitchFamily="34" charset="-127"/>
                <a:cs typeface="Henderson BCG Sans Thin" panose="020B0202030402020204" pitchFamily="34" charset="0"/>
              </a:rPr>
              <a:t>Banking</a:t>
            </a:r>
          </a:p>
        </p:txBody>
      </p:sp>
      <p:grpSp>
        <p:nvGrpSpPr>
          <p:cNvPr id="3" name="Group 86"/>
          <p:cNvGrpSpPr/>
          <p:nvPr/>
        </p:nvGrpSpPr>
        <p:grpSpPr>
          <a:xfrm>
            <a:off x="5909841" y="2410198"/>
            <a:ext cx="581092" cy="614386"/>
            <a:chOff x="10753725" y="749301"/>
            <a:chExt cx="481013" cy="477838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11110913" y="858838"/>
              <a:ext cx="123825" cy="42863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1152188" y="914401"/>
              <a:ext cx="82550" cy="42863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1029950" y="804863"/>
              <a:ext cx="204788" cy="42863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11028363" y="749301"/>
              <a:ext cx="206375" cy="44450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1166475" y="968376"/>
              <a:ext cx="68263" cy="42863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11149013" y="1023938"/>
              <a:ext cx="85725" cy="42863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1106150" y="1077913"/>
              <a:ext cx="128588" cy="42863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10753725" y="965201"/>
              <a:ext cx="66675" cy="42863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0753725" y="1019176"/>
              <a:ext cx="82550" cy="44450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10753725" y="909638"/>
              <a:ext cx="84138" cy="44450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0753725" y="855663"/>
              <a:ext cx="128588" cy="42863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10753725" y="1074738"/>
              <a:ext cx="123825" cy="42863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0753725" y="1128713"/>
              <a:ext cx="203200" cy="44450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0753725" y="1184276"/>
              <a:ext cx="204788" cy="42863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0" name="Freeform 20"/>
            <p:cNvSpPr>
              <a:spLocks noEditPoints="1"/>
            </p:cNvSpPr>
            <p:nvPr/>
          </p:nvSpPr>
          <p:spPr bwMode="auto">
            <a:xfrm>
              <a:off x="10841038" y="836613"/>
              <a:ext cx="306388" cy="303213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10937875" y="898526"/>
              <a:ext cx="112713" cy="179388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177B57"/>
            </a:solidFill>
            <a:ln w="0">
              <a:solidFill>
                <a:srgbClr val="177B57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25" tIns="45712" rIns="91425" bIns="45712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72" name="Freeform 26"/>
          <p:cNvSpPr>
            <a:spLocks noEditPoints="1"/>
          </p:cNvSpPr>
          <p:nvPr/>
        </p:nvSpPr>
        <p:spPr bwMode="auto">
          <a:xfrm>
            <a:off x="5053081" y="4593270"/>
            <a:ext cx="769071" cy="670343"/>
          </a:xfrm>
          <a:custGeom>
            <a:avLst/>
            <a:gdLst>
              <a:gd name="T0" fmla="*/ 2712 w 3916"/>
              <a:gd name="T1" fmla="*/ 1185 h 3207"/>
              <a:gd name="T2" fmla="*/ 2627 w 3916"/>
              <a:gd name="T3" fmla="*/ 1286 h 3207"/>
              <a:gd name="T4" fmla="*/ 2627 w 3916"/>
              <a:gd name="T5" fmla="*/ 1419 h 3207"/>
              <a:gd name="T6" fmla="*/ 2711 w 3916"/>
              <a:gd name="T7" fmla="*/ 1519 h 3207"/>
              <a:gd name="T8" fmla="*/ 2846 w 3916"/>
              <a:gd name="T9" fmla="*/ 1543 h 3207"/>
              <a:gd name="T10" fmla="*/ 2960 w 3916"/>
              <a:gd name="T11" fmla="*/ 1478 h 3207"/>
              <a:gd name="T12" fmla="*/ 3005 w 3916"/>
              <a:gd name="T13" fmla="*/ 1352 h 3207"/>
              <a:gd name="T14" fmla="*/ 2960 w 3916"/>
              <a:gd name="T15" fmla="*/ 1226 h 3207"/>
              <a:gd name="T16" fmla="*/ 2846 w 3916"/>
              <a:gd name="T17" fmla="*/ 1161 h 3207"/>
              <a:gd name="T18" fmla="*/ 1044 w 3916"/>
              <a:gd name="T19" fmla="*/ 1169 h 3207"/>
              <a:gd name="T20" fmla="*/ 944 w 3916"/>
              <a:gd name="T21" fmla="*/ 1255 h 3207"/>
              <a:gd name="T22" fmla="*/ 920 w 3916"/>
              <a:gd name="T23" fmla="*/ 1386 h 3207"/>
              <a:gd name="T24" fmla="*/ 985 w 3916"/>
              <a:gd name="T25" fmla="*/ 1498 h 3207"/>
              <a:gd name="T26" fmla="*/ 1111 w 3916"/>
              <a:gd name="T27" fmla="*/ 1546 h 3207"/>
              <a:gd name="T28" fmla="*/ 1238 w 3916"/>
              <a:gd name="T29" fmla="*/ 1501 h 3207"/>
              <a:gd name="T30" fmla="*/ 1304 w 3916"/>
              <a:gd name="T31" fmla="*/ 1387 h 3207"/>
              <a:gd name="T32" fmla="*/ 1280 w 3916"/>
              <a:gd name="T33" fmla="*/ 1253 h 3207"/>
              <a:gd name="T34" fmla="*/ 1180 w 3916"/>
              <a:gd name="T35" fmla="*/ 1169 h 3207"/>
              <a:gd name="T36" fmla="*/ 280 w 3916"/>
              <a:gd name="T37" fmla="*/ 906 h 3207"/>
              <a:gd name="T38" fmla="*/ 378 w 3916"/>
              <a:gd name="T39" fmla="*/ 962 h 3207"/>
              <a:gd name="T40" fmla="*/ 414 w 3916"/>
              <a:gd name="T41" fmla="*/ 1072 h 3207"/>
              <a:gd name="T42" fmla="*/ 1315 w 3916"/>
              <a:gd name="T43" fmla="*/ 2651 h 3207"/>
              <a:gd name="T44" fmla="*/ 1321 w 3916"/>
              <a:gd name="T45" fmla="*/ 3154 h 3207"/>
              <a:gd name="T46" fmla="*/ 1267 w 3916"/>
              <a:gd name="T47" fmla="*/ 3204 h 3207"/>
              <a:gd name="T48" fmla="*/ 762 w 3916"/>
              <a:gd name="T49" fmla="*/ 3198 h 3207"/>
              <a:gd name="T50" fmla="*/ 723 w 3916"/>
              <a:gd name="T51" fmla="*/ 3134 h 3207"/>
              <a:gd name="T52" fmla="*/ 31 w 3916"/>
              <a:gd name="T53" fmla="*/ 2342 h 3207"/>
              <a:gd name="T54" fmla="*/ 1 w 3916"/>
              <a:gd name="T55" fmla="*/ 2265 h 3207"/>
              <a:gd name="T56" fmla="*/ 84 w 3916"/>
              <a:gd name="T57" fmla="*/ 1033 h 3207"/>
              <a:gd name="T58" fmla="*/ 157 w 3916"/>
              <a:gd name="T59" fmla="*/ 931 h 3207"/>
              <a:gd name="T60" fmla="*/ 3671 w 3916"/>
              <a:gd name="T61" fmla="*/ 902 h 3207"/>
              <a:gd name="T62" fmla="*/ 3786 w 3916"/>
              <a:gd name="T63" fmla="*/ 949 h 3207"/>
              <a:gd name="T64" fmla="*/ 3834 w 3916"/>
              <a:gd name="T65" fmla="*/ 1060 h 3207"/>
              <a:gd name="T66" fmla="*/ 3912 w 3916"/>
              <a:gd name="T67" fmla="*/ 2282 h 3207"/>
              <a:gd name="T68" fmla="*/ 3868 w 3916"/>
              <a:gd name="T69" fmla="*/ 2353 h 3207"/>
              <a:gd name="T70" fmla="*/ 3189 w 3916"/>
              <a:gd name="T71" fmla="*/ 3149 h 3207"/>
              <a:gd name="T72" fmla="*/ 3133 w 3916"/>
              <a:gd name="T73" fmla="*/ 3198 h 3207"/>
              <a:gd name="T74" fmla="*/ 2636 w 3916"/>
              <a:gd name="T75" fmla="*/ 3191 h 3207"/>
              <a:gd name="T76" fmla="*/ 2597 w 3916"/>
              <a:gd name="T77" fmla="*/ 3128 h 3207"/>
              <a:gd name="T78" fmla="*/ 2614 w 3916"/>
              <a:gd name="T79" fmla="*/ 2630 h 3207"/>
              <a:gd name="T80" fmla="*/ 3510 w 3916"/>
              <a:gd name="T81" fmla="*/ 1033 h 3207"/>
              <a:gd name="T82" fmla="*/ 3578 w 3916"/>
              <a:gd name="T83" fmla="*/ 930 h 3207"/>
              <a:gd name="T84" fmla="*/ 1530 w 3916"/>
              <a:gd name="T85" fmla="*/ 260 h 3207"/>
              <a:gd name="T86" fmla="*/ 1406 w 3916"/>
              <a:gd name="T87" fmla="*/ 286 h 3207"/>
              <a:gd name="T88" fmla="*/ 1325 w 3916"/>
              <a:gd name="T89" fmla="*/ 394 h 3207"/>
              <a:gd name="T90" fmla="*/ 2578 w 3916"/>
              <a:gd name="T91" fmla="*/ 357 h 3207"/>
              <a:gd name="T92" fmla="*/ 2486 w 3916"/>
              <a:gd name="T93" fmla="*/ 274 h 3207"/>
              <a:gd name="T94" fmla="*/ 1530 w 3916"/>
              <a:gd name="T95" fmla="*/ 260 h 3207"/>
              <a:gd name="T96" fmla="*/ 2580 w 3916"/>
              <a:gd name="T97" fmla="*/ 10 h 3207"/>
              <a:gd name="T98" fmla="*/ 2714 w 3916"/>
              <a:gd name="T99" fmla="*/ 82 h 3207"/>
              <a:gd name="T100" fmla="*/ 3168 w 3916"/>
              <a:gd name="T101" fmla="*/ 976 h 3207"/>
              <a:gd name="T102" fmla="*/ 3212 w 3916"/>
              <a:gd name="T103" fmla="*/ 1118 h 3207"/>
              <a:gd name="T104" fmla="*/ 3213 w 3916"/>
              <a:gd name="T105" fmla="*/ 1996 h 3207"/>
              <a:gd name="T106" fmla="*/ 3156 w 3916"/>
              <a:gd name="T107" fmla="*/ 2039 h 3207"/>
              <a:gd name="T108" fmla="*/ 2802 w 3916"/>
              <a:gd name="T109" fmla="*/ 2020 h 3207"/>
              <a:gd name="T110" fmla="*/ 2785 w 3916"/>
              <a:gd name="T111" fmla="*/ 1782 h 3207"/>
              <a:gd name="T112" fmla="*/ 1123 w 3916"/>
              <a:gd name="T113" fmla="*/ 2011 h 3207"/>
              <a:gd name="T114" fmla="*/ 766 w 3916"/>
              <a:gd name="T115" fmla="*/ 2037 h 3207"/>
              <a:gd name="T116" fmla="*/ 709 w 3916"/>
              <a:gd name="T117" fmla="*/ 1995 h 3207"/>
              <a:gd name="T118" fmla="*/ 710 w 3916"/>
              <a:gd name="T119" fmla="*/ 1116 h 3207"/>
              <a:gd name="T120" fmla="*/ 754 w 3916"/>
              <a:gd name="T121" fmla="*/ 976 h 3207"/>
              <a:gd name="T122" fmla="*/ 1218 w 3916"/>
              <a:gd name="T123" fmla="*/ 76 h 3207"/>
              <a:gd name="T124" fmla="*/ 1369 w 3916"/>
              <a:gd name="T125" fmla="*/ 4 h 3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6" h="3207">
                <a:moveTo>
                  <a:pt x="2810" y="1158"/>
                </a:moveTo>
                <a:lnTo>
                  <a:pt x="2775" y="1161"/>
                </a:lnTo>
                <a:lnTo>
                  <a:pt x="2741" y="1171"/>
                </a:lnTo>
                <a:lnTo>
                  <a:pt x="2712" y="1185"/>
                </a:lnTo>
                <a:lnTo>
                  <a:pt x="2684" y="1205"/>
                </a:lnTo>
                <a:lnTo>
                  <a:pt x="2661" y="1229"/>
                </a:lnTo>
                <a:lnTo>
                  <a:pt x="2642" y="1256"/>
                </a:lnTo>
                <a:lnTo>
                  <a:pt x="2627" y="1286"/>
                </a:lnTo>
                <a:lnTo>
                  <a:pt x="2619" y="1318"/>
                </a:lnTo>
                <a:lnTo>
                  <a:pt x="2616" y="1352"/>
                </a:lnTo>
                <a:lnTo>
                  <a:pt x="2619" y="1386"/>
                </a:lnTo>
                <a:lnTo>
                  <a:pt x="2627" y="1419"/>
                </a:lnTo>
                <a:lnTo>
                  <a:pt x="2642" y="1448"/>
                </a:lnTo>
                <a:lnTo>
                  <a:pt x="2661" y="1476"/>
                </a:lnTo>
                <a:lnTo>
                  <a:pt x="2684" y="1500"/>
                </a:lnTo>
                <a:lnTo>
                  <a:pt x="2711" y="1519"/>
                </a:lnTo>
                <a:lnTo>
                  <a:pt x="2741" y="1534"/>
                </a:lnTo>
                <a:lnTo>
                  <a:pt x="2775" y="1543"/>
                </a:lnTo>
                <a:lnTo>
                  <a:pt x="2810" y="1547"/>
                </a:lnTo>
                <a:lnTo>
                  <a:pt x="2846" y="1543"/>
                </a:lnTo>
                <a:lnTo>
                  <a:pt x="2878" y="1535"/>
                </a:lnTo>
                <a:lnTo>
                  <a:pt x="2909" y="1521"/>
                </a:lnTo>
                <a:lnTo>
                  <a:pt x="2936" y="1502"/>
                </a:lnTo>
                <a:lnTo>
                  <a:pt x="2960" y="1478"/>
                </a:lnTo>
                <a:lnTo>
                  <a:pt x="2979" y="1451"/>
                </a:lnTo>
                <a:lnTo>
                  <a:pt x="2993" y="1421"/>
                </a:lnTo>
                <a:lnTo>
                  <a:pt x="3001" y="1388"/>
                </a:lnTo>
                <a:lnTo>
                  <a:pt x="3005" y="1352"/>
                </a:lnTo>
                <a:lnTo>
                  <a:pt x="3001" y="1317"/>
                </a:lnTo>
                <a:lnTo>
                  <a:pt x="2993" y="1283"/>
                </a:lnTo>
                <a:lnTo>
                  <a:pt x="2979" y="1253"/>
                </a:lnTo>
                <a:lnTo>
                  <a:pt x="2960" y="1226"/>
                </a:lnTo>
                <a:lnTo>
                  <a:pt x="2936" y="1203"/>
                </a:lnTo>
                <a:lnTo>
                  <a:pt x="2909" y="1184"/>
                </a:lnTo>
                <a:lnTo>
                  <a:pt x="2878" y="1169"/>
                </a:lnTo>
                <a:lnTo>
                  <a:pt x="2846" y="1161"/>
                </a:lnTo>
                <a:lnTo>
                  <a:pt x="2810" y="1158"/>
                </a:lnTo>
                <a:close/>
                <a:moveTo>
                  <a:pt x="1111" y="1158"/>
                </a:moveTo>
                <a:lnTo>
                  <a:pt x="1077" y="1160"/>
                </a:lnTo>
                <a:lnTo>
                  <a:pt x="1044" y="1169"/>
                </a:lnTo>
                <a:lnTo>
                  <a:pt x="1013" y="1185"/>
                </a:lnTo>
                <a:lnTo>
                  <a:pt x="985" y="1204"/>
                </a:lnTo>
                <a:lnTo>
                  <a:pt x="963" y="1228"/>
                </a:lnTo>
                <a:lnTo>
                  <a:pt x="944" y="1255"/>
                </a:lnTo>
                <a:lnTo>
                  <a:pt x="930" y="1286"/>
                </a:lnTo>
                <a:lnTo>
                  <a:pt x="920" y="1318"/>
                </a:lnTo>
                <a:lnTo>
                  <a:pt x="918" y="1351"/>
                </a:lnTo>
                <a:lnTo>
                  <a:pt x="920" y="1386"/>
                </a:lnTo>
                <a:lnTo>
                  <a:pt x="930" y="1418"/>
                </a:lnTo>
                <a:lnTo>
                  <a:pt x="944" y="1447"/>
                </a:lnTo>
                <a:lnTo>
                  <a:pt x="963" y="1475"/>
                </a:lnTo>
                <a:lnTo>
                  <a:pt x="985" y="1498"/>
                </a:lnTo>
                <a:lnTo>
                  <a:pt x="1013" y="1519"/>
                </a:lnTo>
                <a:lnTo>
                  <a:pt x="1044" y="1533"/>
                </a:lnTo>
                <a:lnTo>
                  <a:pt x="1077" y="1542"/>
                </a:lnTo>
                <a:lnTo>
                  <a:pt x="1111" y="1546"/>
                </a:lnTo>
                <a:lnTo>
                  <a:pt x="1147" y="1543"/>
                </a:lnTo>
                <a:lnTo>
                  <a:pt x="1180" y="1534"/>
                </a:lnTo>
                <a:lnTo>
                  <a:pt x="1211" y="1520"/>
                </a:lnTo>
                <a:lnTo>
                  <a:pt x="1238" y="1501"/>
                </a:lnTo>
                <a:lnTo>
                  <a:pt x="1261" y="1478"/>
                </a:lnTo>
                <a:lnTo>
                  <a:pt x="1280" y="1451"/>
                </a:lnTo>
                <a:lnTo>
                  <a:pt x="1294" y="1420"/>
                </a:lnTo>
                <a:lnTo>
                  <a:pt x="1304" y="1387"/>
                </a:lnTo>
                <a:lnTo>
                  <a:pt x="1306" y="1351"/>
                </a:lnTo>
                <a:lnTo>
                  <a:pt x="1304" y="1316"/>
                </a:lnTo>
                <a:lnTo>
                  <a:pt x="1294" y="1282"/>
                </a:lnTo>
                <a:lnTo>
                  <a:pt x="1280" y="1253"/>
                </a:lnTo>
                <a:lnTo>
                  <a:pt x="1261" y="1225"/>
                </a:lnTo>
                <a:lnTo>
                  <a:pt x="1238" y="1202"/>
                </a:lnTo>
                <a:lnTo>
                  <a:pt x="1211" y="1184"/>
                </a:lnTo>
                <a:lnTo>
                  <a:pt x="1180" y="1169"/>
                </a:lnTo>
                <a:lnTo>
                  <a:pt x="1147" y="1160"/>
                </a:lnTo>
                <a:lnTo>
                  <a:pt x="1111" y="1158"/>
                </a:lnTo>
                <a:close/>
                <a:moveTo>
                  <a:pt x="251" y="904"/>
                </a:moveTo>
                <a:lnTo>
                  <a:pt x="280" y="906"/>
                </a:lnTo>
                <a:lnTo>
                  <a:pt x="309" y="913"/>
                </a:lnTo>
                <a:lnTo>
                  <a:pt x="335" y="925"/>
                </a:lnTo>
                <a:lnTo>
                  <a:pt x="359" y="942"/>
                </a:lnTo>
                <a:lnTo>
                  <a:pt x="378" y="962"/>
                </a:lnTo>
                <a:lnTo>
                  <a:pt x="394" y="985"/>
                </a:lnTo>
                <a:lnTo>
                  <a:pt x="406" y="1012"/>
                </a:lnTo>
                <a:lnTo>
                  <a:pt x="413" y="1041"/>
                </a:lnTo>
                <a:lnTo>
                  <a:pt x="414" y="1072"/>
                </a:lnTo>
                <a:lnTo>
                  <a:pt x="493" y="2128"/>
                </a:lnTo>
                <a:lnTo>
                  <a:pt x="1293" y="2625"/>
                </a:lnTo>
                <a:lnTo>
                  <a:pt x="1306" y="2637"/>
                </a:lnTo>
                <a:lnTo>
                  <a:pt x="1315" y="2651"/>
                </a:lnTo>
                <a:lnTo>
                  <a:pt x="1321" y="2668"/>
                </a:lnTo>
                <a:lnTo>
                  <a:pt x="1325" y="2686"/>
                </a:lnTo>
                <a:lnTo>
                  <a:pt x="1325" y="3134"/>
                </a:lnTo>
                <a:lnTo>
                  <a:pt x="1321" y="3154"/>
                </a:lnTo>
                <a:lnTo>
                  <a:pt x="1314" y="3172"/>
                </a:lnTo>
                <a:lnTo>
                  <a:pt x="1301" y="3187"/>
                </a:lnTo>
                <a:lnTo>
                  <a:pt x="1285" y="3197"/>
                </a:lnTo>
                <a:lnTo>
                  <a:pt x="1267" y="3204"/>
                </a:lnTo>
                <a:lnTo>
                  <a:pt x="1245" y="3207"/>
                </a:lnTo>
                <a:lnTo>
                  <a:pt x="803" y="3207"/>
                </a:lnTo>
                <a:lnTo>
                  <a:pt x="781" y="3204"/>
                </a:lnTo>
                <a:lnTo>
                  <a:pt x="762" y="3198"/>
                </a:lnTo>
                <a:lnTo>
                  <a:pt x="747" y="3187"/>
                </a:lnTo>
                <a:lnTo>
                  <a:pt x="734" y="3172"/>
                </a:lnTo>
                <a:lnTo>
                  <a:pt x="725" y="3154"/>
                </a:lnTo>
                <a:lnTo>
                  <a:pt x="723" y="3134"/>
                </a:lnTo>
                <a:lnTo>
                  <a:pt x="723" y="2935"/>
                </a:lnTo>
                <a:lnTo>
                  <a:pt x="68" y="2377"/>
                </a:lnTo>
                <a:lnTo>
                  <a:pt x="47" y="2359"/>
                </a:lnTo>
                <a:lnTo>
                  <a:pt x="31" y="2342"/>
                </a:lnTo>
                <a:lnTo>
                  <a:pt x="19" y="2326"/>
                </a:lnTo>
                <a:lnTo>
                  <a:pt x="9" y="2308"/>
                </a:lnTo>
                <a:lnTo>
                  <a:pt x="4" y="2288"/>
                </a:lnTo>
                <a:lnTo>
                  <a:pt x="1" y="2265"/>
                </a:lnTo>
                <a:lnTo>
                  <a:pt x="0" y="2239"/>
                </a:lnTo>
                <a:lnTo>
                  <a:pt x="1" y="2207"/>
                </a:lnTo>
                <a:lnTo>
                  <a:pt x="81" y="1066"/>
                </a:lnTo>
                <a:lnTo>
                  <a:pt x="84" y="1033"/>
                </a:lnTo>
                <a:lnTo>
                  <a:pt x="94" y="1002"/>
                </a:lnTo>
                <a:lnTo>
                  <a:pt x="110" y="975"/>
                </a:lnTo>
                <a:lnTo>
                  <a:pt x="131" y="951"/>
                </a:lnTo>
                <a:lnTo>
                  <a:pt x="157" y="931"/>
                </a:lnTo>
                <a:lnTo>
                  <a:pt x="185" y="915"/>
                </a:lnTo>
                <a:lnTo>
                  <a:pt x="216" y="906"/>
                </a:lnTo>
                <a:lnTo>
                  <a:pt x="251" y="904"/>
                </a:lnTo>
                <a:close/>
                <a:moveTo>
                  <a:pt x="3671" y="902"/>
                </a:moveTo>
                <a:lnTo>
                  <a:pt x="3704" y="906"/>
                </a:lnTo>
                <a:lnTo>
                  <a:pt x="3735" y="915"/>
                </a:lnTo>
                <a:lnTo>
                  <a:pt x="3762" y="930"/>
                </a:lnTo>
                <a:lnTo>
                  <a:pt x="3786" y="949"/>
                </a:lnTo>
                <a:lnTo>
                  <a:pt x="3806" y="972"/>
                </a:lnTo>
                <a:lnTo>
                  <a:pt x="3822" y="1000"/>
                </a:lnTo>
                <a:lnTo>
                  <a:pt x="3831" y="1028"/>
                </a:lnTo>
                <a:lnTo>
                  <a:pt x="3834" y="1060"/>
                </a:lnTo>
                <a:lnTo>
                  <a:pt x="3913" y="2200"/>
                </a:lnTo>
                <a:lnTo>
                  <a:pt x="3916" y="2232"/>
                </a:lnTo>
                <a:lnTo>
                  <a:pt x="3914" y="2259"/>
                </a:lnTo>
                <a:lnTo>
                  <a:pt x="3912" y="2282"/>
                </a:lnTo>
                <a:lnTo>
                  <a:pt x="3906" y="2302"/>
                </a:lnTo>
                <a:lnTo>
                  <a:pt x="3897" y="2320"/>
                </a:lnTo>
                <a:lnTo>
                  <a:pt x="3885" y="2336"/>
                </a:lnTo>
                <a:lnTo>
                  <a:pt x="3868" y="2353"/>
                </a:lnTo>
                <a:lnTo>
                  <a:pt x="3847" y="2371"/>
                </a:lnTo>
                <a:lnTo>
                  <a:pt x="3193" y="2928"/>
                </a:lnTo>
                <a:lnTo>
                  <a:pt x="3193" y="3128"/>
                </a:lnTo>
                <a:lnTo>
                  <a:pt x="3189" y="3149"/>
                </a:lnTo>
                <a:lnTo>
                  <a:pt x="3181" y="3166"/>
                </a:lnTo>
                <a:lnTo>
                  <a:pt x="3169" y="3181"/>
                </a:lnTo>
                <a:lnTo>
                  <a:pt x="3152" y="3191"/>
                </a:lnTo>
                <a:lnTo>
                  <a:pt x="3133" y="3198"/>
                </a:lnTo>
                <a:lnTo>
                  <a:pt x="3113" y="3201"/>
                </a:lnTo>
                <a:lnTo>
                  <a:pt x="2676" y="3201"/>
                </a:lnTo>
                <a:lnTo>
                  <a:pt x="2655" y="3198"/>
                </a:lnTo>
                <a:lnTo>
                  <a:pt x="2636" y="3191"/>
                </a:lnTo>
                <a:lnTo>
                  <a:pt x="2620" y="3181"/>
                </a:lnTo>
                <a:lnTo>
                  <a:pt x="2607" y="3165"/>
                </a:lnTo>
                <a:lnTo>
                  <a:pt x="2599" y="3149"/>
                </a:lnTo>
                <a:lnTo>
                  <a:pt x="2597" y="3128"/>
                </a:lnTo>
                <a:lnTo>
                  <a:pt x="2597" y="2680"/>
                </a:lnTo>
                <a:lnTo>
                  <a:pt x="2599" y="2662"/>
                </a:lnTo>
                <a:lnTo>
                  <a:pt x="2605" y="2645"/>
                </a:lnTo>
                <a:lnTo>
                  <a:pt x="2614" y="2630"/>
                </a:lnTo>
                <a:lnTo>
                  <a:pt x="2627" y="2619"/>
                </a:lnTo>
                <a:lnTo>
                  <a:pt x="3428" y="2122"/>
                </a:lnTo>
                <a:lnTo>
                  <a:pt x="3507" y="1066"/>
                </a:lnTo>
                <a:lnTo>
                  <a:pt x="3510" y="1033"/>
                </a:lnTo>
                <a:lnTo>
                  <a:pt x="3519" y="1002"/>
                </a:lnTo>
                <a:lnTo>
                  <a:pt x="3535" y="975"/>
                </a:lnTo>
                <a:lnTo>
                  <a:pt x="3555" y="950"/>
                </a:lnTo>
                <a:lnTo>
                  <a:pt x="3578" y="930"/>
                </a:lnTo>
                <a:lnTo>
                  <a:pt x="3606" y="915"/>
                </a:lnTo>
                <a:lnTo>
                  <a:pt x="3637" y="906"/>
                </a:lnTo>
                <a:lnTo>
                  <a:pt x="3671" y="902"/>
                </a:lnTo>
                <a:close/>
                <a:moveTo>
                  <a:pt x="1530" y="260"/>
                </a:moveTo>
                <a:lnTo>
                  <a:pt x="1492" y="261"/>
                </a:lnTo>
                <a:lnTo>
                  <a:pt x="1459" y="266"/>
                </a:lnTo>
                <a:lnTo>
                  <a:pt x="1431" y="273"/>
                </a:lnTo>
                <a:lnTo>
                  <a:pt x="1406" y="286"/>
                </a:lnTo>
                <a:lnTo>
                  <a:pt x="1383" y="303"/>
                </a:lnTo>
                <a:lnTo>
                  <a:pt x="1362" y="327"/>
                </a:lnTo>
                <a:lnTo>
                  <a:pt x="1343" y="356"/>
                </a:lnTo>
                <a:lnTo>
                  <a:pt x="1325" y="394"/>
                </a:lnTo>
                <a:lnTo>
                  <a:pt x="1057" y="952"/>
                </a:lnTo>
                <a:lnTo>
                  <a:pt x="2865" y="952"/>
                </a:lnTo>
                <a:lnTo>
                  <a:pt x="2598" y="394"/>
                </a:lnTo>
                <a:lnTo>
                  <a:pt x="2578" y="357"/>
                </a:lnTo>
                <a:lnTo>
                  <a:pt x="2557" y="328"/>
                </a:lnTo>
                <a:lnTo>
                  <a:pt x="2536" y="304"/>
                </a:lnTo>
                <a:lnTo>
                  <a:pt x="2512" y="286"/>
                </a:lnTo>
                <a:lnTo>
                  <a:pt x="2486" y="274"/>
                </a:lnTo>
                <a:lnTo>
                  <a:pt x="2456" y="266"/>
                </a:lnTo>
                <a:lnTo>
                  <a:pt x="2423" y="261"/>
                </a:lnTo>
                <a:lnTo>
                  <a:pt x="2385" y="260"/>
                </a:lnTo>
                <a:lnTo>
                  <a:pt x="1530" y="260"/>
                </a:lnTo>
                <a:close/>
                <a:moveTo>
                  <a:pt x="1408" y="0"/>
                </a:moveTo>
                <a:lnTo>
                  <a:pt x="2506" y="0"/>
                </a:lnTo>
                <a:lnTo>
                  <a:pt x="2543" y="2"/>
                </a:lnTo>
                <a:lnTo>
                  <a:pt x="2580" y="10"/>
                </a:lnTo>
                <a:lnTo>
                  <a:pt x="2617" y="23"/>
                </a:lnTo>
                <a:lnTo>
                  <a:pt x="2651" y="38"/>
                </a:lnTo>
                <a:lnTo>
                  <a:pt x="2684" y="58"/>
                </a:lnTo>
                <a:lnTo>
                  <a:pt x="2714" y="82"/>
                </a:lnTo>
                <a:lnTo>
                  <a:pt x="2740" y="109"/>
                </a:lnTo>
                <a:lnTo>
                  <a:pt x="2763" y="138"/>
                </a:lnTo>
                <a:lnTo>
                  <a:pt x="2779" y="170"/>
                </a:lnTo>
                <a:lnTo>
                  <a:pt x="3168" y="976"/>
                </a:lnTo>
                <a:lnTo>
                  <a:pt x="3184" y="1014"/>
                </a:lnTo>
                <a:lnTo>
                  <a:pt x="3196" y="1050"/>
                </a:lnTo>
                <a:lnTo>
                  <a:pt x="3206" y="1085"/>
                </a:lnTo>
                <a:lnTo>
                  <a:pt x="3212" y="1118"/>
                </a:lnTo>
                <a:lnTo>
                  <a:pt x="3215" y="1153"/>
                </a:lnTo>
                <a:lnTo>
                  <a:pt x="3216" y="1188"/>
                </a:lnTo>
                <a:lnTo>
                  <a:pt x="3216" y="1978"/>
                </a:lnTo>
                <a:lnTo>
                  <a:pt x="3213" y="1996"/>
                </a:lnTo>
                <a:lnTo>
                  <a:pt x="3203" y="2012"/>
                </a:lnTo>
                <a:lnTo>
                  <a:pt x="3190" y="2025"/>
                </a:lnTo>
                <a:lnTo>
                  <a:pt x="3174" y="2035"/>
                </a:lnTo>
                <a:lnTo>
                  <a:pt x="3156" y="2039"/>
                </a:lnTo>
                <a:lnTo>
                  <a:pt x="2847" y="2039"/>
                </a:lnTo>
                <a:lnTo>
                  <a:pt x="2829" y="2036"/>
                </a:lnTo>
                <a:lnTo>
                  <a:pt x="2815" y="2029"/>
                </a:lnTo>
                <a:lnTo>
                  <a:pt x="2802" y="2020"/>
                </a:lnTo>
                <a:lnTo>
                  <a:pt x="2794" y="2006"/>
                </a:lnTo>
                <a:lnTo>
                  <a:pt x="2788" y="1992"/>
                </a:lnTo>
                <a:lnTo>
                  <a:pt x="2785" y="1978"/>
                </a:lnTo>
                <a:lnTo>
                  <a:pt x="2785" y="1782"/>
                </a:lnTo>
                <a:lnTo>
                  <a:pt x="1135" y="1782"/>
                </a:lnTo>
                <a:lnTo>
                  <a:pt x="1135" y="1977"/>
                </a:lnTo>
                <a:lnTo>
                  <a:pt x="1131" y="1996"/>
                </a:lnTo>
                <a:lnTo>
                  <a:pt x="1123" y="2011"/>
                </a:lnTo>
                <a:lnTo>
                  <a:pt x="1109" y="2025"/>
                </a:lnTo>
                <a:lnTo>
                  <a:pt x="1092" y="2035"/>
                </a:lnTo>
                <a:lnTo>
                  <a:pt x="1074" y="2037"/>
                </a:lnTo>
                <a:lnTo>
                  <a:pt x="766" y="2037"/>
                </a:lnTo>
                <a:lnTo>
                  <a:pt x="748" y="2035"/>
                </a:lnTo>
                <a:lnTo>
                  <a:pt x="731" y="2025"/>
                </a:lnTo>
                <a:lnTo>
                  <a:pt x="717" y="2011"/>
                </a:lnTo>
                <a:lnTo>
                  <a:pt x="709" y="1995"/>
                </a:lnTo>
                <a:lnTo>
                  <a:pt x="705" y="1977"/>
                </a:lnTo>
                <a:lnTo>
                  <a:pt x="705" y="1188"/>
                </a:lnTo>
                <a:lnTo>
                  <a:pt x="706" y="1150"/>
                </a:lnTo>
                <a:lnTo>
                  <a:pt x="710" y="1116"/>
                </a:lnTo>
                <a:lnTo>
                  <a:pt x="716" y="1082"/>
                </a:lnTo>
                <a:lnTo>
                  <a:pt x="724" y="1048"/>
                </a:lnTo>
                <a:lnTo>
                  <a:pt x="737" y="1014"/>
                </a:lnTo>
                <a:lnTo>
                  <a:pt x="754" y="976"/>
                </a:lnTo>
                <a:lnTo>
                  <a:pt x="1142" y="170"/>
                </a:lnTo>
                <a:lnTo>
                  <a:pt x="1161" y="135"/>
                </a:lnTo>
                <a:lnTo>
                  <a:pt x="1187" y="105"/>
                </a:lnTo>
                <a:lnTo>
                  <a:pt x="1218" y="76"/>
                </a:lnTo>
                <a:lnTo>
                  <a:pt x="1253" y="50"/>
                </a:lnTo>
                <a:lnTo>
                  <a:pt x="1291" y="30"/>
                </a:lnTo>
                <a:lnTo>
                  <a:pt x="1330" y="13"/>
                </a:lnTo>
                <a:lnTo>
                  <a:pt x="1369" y="4"/>
                </a:lnTo>
                <a:lnTo>
                  <a:pt x="1408" y="0"/>
                </a:lnTo>
                <a:close/>
              </a:path>
            </a:pathLst>
          </a:custGeom>
          <a:solidFill>
            <a:srgbClr val="177B57"/>
          </a:solidFill>
          <a:ln w="0">
            <a:solidFill>
              <a:srgbClr val="177B57"/>
            </a:solidFill>
            <a:prstDash val="solid"/>
            <a:round/>
            <a:headEnd/>
            <a:tailEnd/>
          </a:ln>
          <a:ex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3" name="Freeform 31"/>
          <p:cNvSpPr>
            <a:spLocks noEditPoints="1"/>
          </p:cNvSpPr>
          <p:nvPr/>
        </p:nvSpPr>
        <p:spPr bwMode="auto">
          <a:xfrm>
            <a:off x="3561727" y="4288607"/>
            <a:ext cx="670207" cy="689340"/>
          </a:xfrm>
          <a:custGeom>
            <a:avLst/>
            <a:gdLst>
              <a:gd name="T0" fmla="*/ 2907 w 3572"/>
              <a:gd name="T1" fmla="*/ 2537 h 3446"/>
              <a:gd name="T2" fmla="*/ 1203 w 3572"/>
              <a:gd name="T3" fmla="*/ 2590 h 3446"/>
              <a:gd name="T4" fmla="*/ 2833 w 3572"/>
              <a:gd name="T5" fmla="*/ 2448 h 3446"/>
              <a:gd name="T6" fmla="*/ 2049 w 3572"/>
              <a:gd name="T7" fmla="*/ 2270 h 3446"/>
              <a:gd name="T8" fmla="*/ 1920 w 3572"/>
              <a:gd name="T9" fmla="*/ 2270 h 3446"/>
              <a:gd name="T10" fmla="*/ 1712 w 3572"/>
              <a:gd name="T11" fmla="*/ 2437 h 3446"/>
              <a:gd name="T12" fmla="*/ 1203 w 3572"/>
              <a:gd name="T13" fmla="*/ 2385 h 3446"/>
              <a:gd name="T14" fmla="*/ 2700 w 3572"/>
              <a:gd name="T15" fmla="*/ 2183 h 3446"/>
              <a:gd name="T16" fmla="*/ 2057 w 3572"/>
              <a:gd name="T17" fmla="*/ 2027 h 3446"/>
              <a:gd name="T18" fmla="*/ 1576 w 3572"/>
              <a:gd name="T19" fmla="*/ 2019 h 3446"/>
              <a:gd name="T20" fmla="*/ 2899 w 3572"/>
              <a:gd name="T21" fmla="*/ 2016 h 3446"/>
              <a:gd name="T22" fmla="*/ 1983 w 3572"/>
              <a:gd name="T23" fmla="*/ 2208 h 3446"/>
              <a:gd name="T24" fmla="*/ 1241 w 3572"/>
              <a:gd name="T25" fmla="*/ 2003 h 3446"/>
              <a:gd name="T26" fmla="*/ 1115 w 3572"/>
              <a:gd name="T27" fmla="*/ 1805 h 3446"/>
              <a:gd name="T28" fmla="*/ 1557 w 3572"/>
              <a:gd name="T29" fmla="*/ 1769 h 3446"/>
              <a:gd name="T30" fmla="*/ 1712 w 3572"/>
              <a:gd name="T31" fmla="*/ 1895 h 3446"/>
              <a:gd name="T32" fmla="*/ 1323 w 3572"/>
              <a:gd name="T33" fmla="*/ 1813 h 3446"/>
              <a:gd name="T34" fmla="*/ 1115 w 3572"/>
              <a:gd name="T35" fmla="*/ 1748 h 3446"/>
              <a:gd name="T36" fmla="*/ 1544 w 3572"/>
              <a:gd name="T37" fmla="*/ 1504 h 3446"/>
              <a:gd name="T38" fmla="*/ 2833 w 3572"/>
              <a:gd name="T39" fmla="*/ 1471 h 3446"/>
              <a:gd name="T40" fmla="*/ 1712 w 3572"/>
              <a:gd name="T41" fmla="*/ 1624 h 3446"/>
              <a:gd name="T42" fmla="*/ 1203 w 3572"/>
              <a:gd name="T43" fmla="*/ 1566 h 3446"/>
              <a:gd name="T44" fmla="*/ 2852 w 3572"/>
              <a:gd name="T45" fmla="*/ 1407 h 3446"/>
              <a:gd name="T46" fmla="*/ 2700 w 3572"/>
              <a:gd name="T47" fmla="*/ 1228 h 3446"/>
              <a:gd name="T48" fmla="*/ 1115 w 3572"/>
              <a:gd name="T49" fmla="*/ 1191 h 3446"/>
              <a:gd name="T50" fmla="*/ 2015 w 3572"/>
              <a:gd name="T51" fmla="*/ 1204 h 3446"/>
              <a:gd name="T52" fmla="*/ 1203 w 3572"/>
              <a:gd name="T53" fmla="*/ 1157 h 3446"/>
              <a:gd name="T54" fmla="*/ 1920 w 3572"/>
              <a:gd name="T55" fmla="*/ 1067 h 3446"/>
              <a:gd name="T56" fmla="*/ 1712 w 3572"/>
              <a:gd name="T57" fmla="*/ 615 h 3446"/>
              <a:gd name="T58" fmla="*/ 1920 w 3572"/>
              <a:gd name="T59" fmla="*/ 613 h 3446"/>
              <a:gd name="T60" fmla="*/ 2288 w 3572"/>
              <a:gd name="T61" fmla="*/ 530 h 3446"/>
              <a:gd name="T62" fmla="*/ 1586 w 3572"/>
              <a:gd name="T63" fmla="*/ 590 h 3446"/>
              <a:gd name="T64" fmla="*/ 2362 w 3572"/>
              <a:gd name="T65" fmla="*/ 460 h 3446"/>
              <a:gd name="T66" fmla="*/ 2325 w 3572"/>
              <a:gd name="T67" fmla="*/ 717 h 3446"/>
              <a:gd name="T68" fmla="*/ 2124 w 3572"/>
              <a:gd name="T69" fmla="*/ 1002 h 3446"/>
              <a:gd name="T70" fmla="*/ 2116 w 3572"/>
              <a:gd name="T71" fmla="*/ 1558 h 3446"/>
              <a:gd name="T72" fmla="*/ 2160 w 3572"/>
              <a:gd name="T73" fmla="*/ 2360 h 3446"/>
              <a:gd name="T74" fmla="*/ 2224 w 3572"/>
              <a:gd name="T75" fmla="*/ 2495 h 3446"/>
              <a:gd name="T76" fmla="*/ 2192 w 3572"/>
              <a:gd name="T77" fmla="*/ 1764 h 3446"/>
              <a:gd name="T78" fmla="*/ 2582 w 3572"/>
              <a:gd name="T79" fmla="*/ 989 h 3446"/>
              <a:gd name="T80" fmla="*/ 2992 w 3572"/>
              <a:gd name="T81" fmla="*/ 1550 h 3446"/>
              <a:gd name="T82" fmla="*/ 2944 w 3572"/>
              <a:gd name="T83" fmla="*/ 2279 h 3446"/>
              <a:gd name="T84" fmla="*/ 2938 w 3572"/>
              <a:gd name="T85" fmla="*/ 2884 h 3446"/>
              <a:gd name="T86" fmla="*/ 3357 w 3572"/>
              <a:gd name="T87" fmla="*/ 3167 h 3446"/>
              <a:gd name="T88" fmla="*/ 3555 w 3572"/>
              <a:gd name="T89" fmla="*/ 3401 h 3446"/>
              <a:gd name="T90" fmla="*/ 8 w 3572"/>
              <a:gd name="T91" fmla="*/ 3427 h 3446"/>
              <a:gd name="T92" fmla="*/ 188 w 3572"/>
              <a:gd name="T93" fmla="*/ 3210 h 3446"/>
              <a:gd name="T94" fmla="*/ 664 w 3572"/>
              <a:gd name="T95" fmla="*/ 2924 h 3446"/>
              <a:gd name="T96" fmla="*/ 641 w 3572"/>
              <a:gd name="T97" fmla="*/ 2364 h 3446"/>
              <a:gd name="T98" fmla="*/ 587 w 3572"/>
              <a:gd name="T99" fmla="*/ 1591 h 3446"/>
              <a:gd name="T100" fmla="*/ 960 w 3572"/>
              <a:gd name="T101" fmla="*/ 717 h 3446"/>
              <a:gd name="T102" fmla="*/ 1441 w 3572"/>
              <a:gd name="T103" fmla="*/ 1318 h 3446"/>
              <a:gd name="T104" fmla="*/ 1353 w 3572"/>
              <a:gd name="T105" fmla="*/ 2118 h 3446"/>
              <a:gd name="T106" fmla="*/ 1304 w 3572"/>
              <a:gd name="T107" fmla="*/ 2824 h 3446"/>
              <a:gd name="T108" fmla="*/ 1414 w 3572"/>
              <a:gd name="T109" fmla="*/ 1920 h 3446"/>
              <a:gd name="T110" fmla="*/ 1507 w 3572"/>
              <a:gd name="T111" fmla="*/ 1192 h 3446"/>
              <a:gd name="T112" fmla="*/ 1246 w 3572"/>
              <a:gd name="T113" fmla="*/ 811 h 3446"/>
              <a:gd name="T114" fmla="*/ 1199 w 3572"/>
              <a:gd name="T115" fmla="*/ 46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72" h="3446">
                <a:moveTo>
                  <a:pt x="2700" y="2557"/>
                </a:moveTo>
                <a:lnTo>
                  <a:pt x="2700" y="2681"/>
                </a:lnTo>
                <a:lnTo>
                  <a:pt x="2777" y="2712"/>
                </a:lnTo>
                <a:lnTo>
                  <a:pt x="2777" y="2595"/>
                </a:lnTo>
                <a:lnTo>
                  <a:pt x="2700" y="2557"/>
                </a:lnTo>
                <a:close/>
                <a:moveTo>
                  <a:pt x="2833" y="2525"/>
                </a:moveTo>
                <a:lnTo>
                  <a:pt x="2833" y="2626"/>
                </a:lnTo>
                <a:lnTo>
                  <a:pt x="2907" y="2647"/>
                </a:lnTo>
                <a:lnTo>
                  <a:pt x="2907" y="2537"/>
                </a:lnTo>
                <a:lnTo>
                  <a:pt x="2833" y="2525"/>
                </a:lnTo>
                <a:close/>
                <a:moveTo>
                  <a:pt x="1228" y="2462"/>
                </a:moveTo>
                <a:lnTo>
                  <a:pt x="1228" y="2590"/>
                </a:lnTo>
                <a:lnTo>
                  <a:pt x="1286" y="2590"/>
                </a:lnTo>
                <a:lnTo>
                  <a:pt x="1286" y="2462"/>
                </a:lnTo>
                <a:lnTo>
                  <a:pt x="1228" y="2462"/>
                </a:lnTo>
                <a:close/>
                <a:moveTo>
                  <a:pt x="1115" y="2419"/>
                </a:moveTo>
                <a:lnTo>
                  <a:pt x="1115" y="2567"/>
                </a:lnTo>
                <a:lnTo>
                  <a:pt x="1203" y="2590"/>
                </a:lnTo>
                <a:lnTo>
                  <a:pt x="1203" y="2456"/>
                </a:lnTo>
                <a:lnTo>
                  <a:pt x="1115" y="2419"/>
                </a:lnTo>
                <a:close/>
                <a:moveTo>
                  <a:pt x="2700" y="2391"/>
                </a:moveTo>
                <a:lnTo>
                  <a:pt x="2700" y="2515"/>
                </a:lnTo>
                <a:lnTo>
                  <a:pt x="2777" y="2546"/>
                </a:lnTo>
                <a:lnTo>
                  <a:pt x="2777" y="2429"/>
                </a:lnTo>
                <a:lnTo>
                  <a:pt x="2700" y="2391"/>
                </a:lnTo>
                <a:close/>
                <a:moveTo>
                  <a:pt x="2833" y="2347"/>
                </a:moveTo>
                <a:lnTo>
                  <a:pt x="2833" y="2448"/>
                </a:lnTo>
                <a:lnTo>
                  <a:pt x="2899" y="2481"/>
                </a:lnTo>
                <a:lnTo>
                  <a:pt x="2899" y="2371"/>
                </a:lnTo>
                <a:lnTo>
                  <a:pt x="2833" y="2347"/>
                </a:lnTo>
                <a:close/>
                <a:moveTo>
                  <a:pt x="1513" y="2291"/>
                </a:moveTo>
                <a:lnTo>
                  <a:pt x="1513" y="2462"/>
                </a:lnTo>
                <a:lnTo>
                  <a:pt x="1576" y="2462"/>
                </a:lnTo>
                <a:lnTo>
                  <a:pt x="1576" y="2291"/>
                </a:lnTo>
                <a:lnTo>
                  <a:pt x="1513" y="2291"/>
                </a:lnTo>
                <a:close/>
                <a:moveTo>
                  <a:pt x="2049" y="2270"/>
                </a:moveTo>
                <a:lnTo>
                  <a:pt x="2049" y="2451"/>
                </a:lnTo>
                <a:lnTo>
                  <a:pt x="2112" y="2473"/>
                </a:lnTo>
                <a:lnTo>
                  <a:pt x="2112" y="2291"/>
                </a:lnTo>
                <a:lnTo>
                  <a:pt x="2049" y="2270"/>
                </a:lnTo>
                <a:close/>
                <a:moveTo>
                  <a:pt x="1920" y="2270"/>
                </a:moveTo>
                <a:lnTo>
                  <a:pt x="1920" y="2451"/>
                </a:lnTo>
                <a:lnTo>
                  <a:pt x="1983" y="2473"/>
                </a:lnTo>
                <a:lnTo>
                  <a:pt x="1983" y="2291"/>
                </a:lnTo>
                <a:lnTo>
                  <a:pt x="1920" y="2270"/>
                </a:lnTo>
                <a:close/>
                <a:moveTo>
                  <a:pt x="1228" y="2256"/>
                </a:moveTo>
                <a:lnTo>
                  <a:pt x="1228" y="2385"/>
                </a:lnTo>
                <a:lnTo>
                  <a:pt x="1286" y="2385"/>
                </a:lnTo>
                <a:lnTo>
                  <a:pt x="1286" y="2256"/>
                </a:lnTo>
                <a:lnTo>
                  <a:pt x="1228" y="2256"/>
                </a:lnTo>
                <a:close/>
                <a:moveTo>
                  <a:pt x="1712" y="2241"/>
                </a:moveTo>
                <a:lnTo>
                  <a:pt x="1639" y="2284"/>
                </a:lnTo>
                <a:lnTo>
                  <a:pt x="1639" y="2473"/>
                </a:lnTo>
                <a:lnTo>
                  <a:pt x="1712" y="2437"/>
                </a:lnTo>
                <a:lnTo>
                  <a:pt x="1712" y="2241"/>
                </a:lnTo>
                <a:close/>
                <a:moveTo>
                  <a:pt x="2700" y="2226"/>
                </a:moveTo>
                <a:lnTo>
                  <a:pt x="2700" y="2349"/>
                </a:lnTo>
                <a:lnTo>
                  <a:pt x="2777" y="2379"/>
                </a:lnTo>
                <a:lnTo>
                  <a:pt x="2777" y="2263"/>
                </a:lnTo>
                <a:lnTo>
                  <a:pt x="2700" y="2226"/>
                </a:lnTo>
                <a:close/>
                <a:moveTo>
                  <a:pt x="1115" y="2214"/>
                </a:moveTo>
                <a:lnTo>
                  <a:pt x="1115" y="2363"/>
                </a:lnTo>
                <a:lnTo>
                  <a:pt x="1203" y="2385"/>
                </a:lnTo>
                <a:lnTo>
                  <a:pt x="1203" y="2251"/>
                </a:lnTo>
                <a:lnTo>
                  <a:pt x="1115" y="2214"/>
                </a:lnTo>
                <a:close/>
                <a:moveTo>
                  <a:pt x="2833" y="2170"/>
                </a:moveTo>
                <a:lnTo>
                  <a:pt x="2833" y="2271"/>
                </a:lnTo>
                <a:lnTo>
                  <a:pt x="2899" y="2304"/>
                </a:lnTo>
                <a:lnTo>
                  <a:pt x="2899" y="2194"/>
                </a:lnTo>
                <a:lnTo>
                  <a:pt x="2833" y="2170"/>
                </a:lnTo>
                <a:close/>
                <a:moveTo>
                  <a:pt x="2700" y="2059"/>
                </a:moveTo>
                <a:lnTo>
                  <a:pt x="2700" y="2183"/>
                </a:lnTo>
                <a:lnTo>
                  <a:pt x="2777" y="2214"/>
                </a:lnTo>
                <a:lnTo>
                  <a:pt x="2777" y="2097"/>
                </a:lnTo>
                <a:lnTo>
                  <a:pt x="2700" y="2059"/>
                </a:lnTo>
                <a:close/>
                <a:moveTo>
                  <a:pt x="1228" y="2052"/>
                </a:moveTo>
                <a:lnTo>
                  <a:pt x="1228" y="2181"/>
                </a:lnTo>
                <a:lnTo>
                  <a:pt x="1286" y="2181"/>
                </a:lnTo>
                <a:lnTo>
                  <a:pt x="1286" y="2052"/>
                </a:lnTo>
                <a:lnTo>
                  <a:pt x="1228" y="2052"/>
                </a:lnTo>
                <a:close/>
                <a:moveTo>
                  <a:pt x="2057" y="2027"/>
                </a:moveTo>
                <a:lnTo>
                  <a:pt x="2057" y="2208"/>
                </a:lnTo>
                <a:lnTo>
                  <a:pt x="2124" y="2219"/>
                </a:lnTo>
                <a:lnTo>
                  <a:pt x="2124" y="2042"/>
                </a:lnTo>
                <a:lnTo>
                  <a:pt x="2057" y="2027"/>
                </a:lnTo>
                <a:close/>
                <a:moveTo>
                  <a:pt x="1576" y="2019"/>
                </a:moveTo>
                <a:lnTo>
                  <a:pt x="1502" y="2033"/>
                </a:lnTo>
                <a:lnTo>
                  <a:pt x="1502" y="2219"/>
                </a:lnTo>
                <a:lnTo>
                  <a:pt x="1576" y="2208"/>
                </a:lnTo>
                <a:lnTo>
                  <a:pt x="1576" y="2019"/>
                </a:lnTo>
                <a:close/>
                <a:moveTo>
                  <a:pt x="1115" y="2009"/>
                </a:moveTo>
                <a:lnTo>
                  <a:pt x="1115" y="2158"/>
                </a:lnTo>
                <a:lnTo>
                  <a:pt x="1203" y="2181"/>
                </a:lnTo>
                <a:lnTo>
                  <a:pt x="1203" y="2047"/>
                </a:lnTo>
                <a:lnTo>
                  <a:pt x="1115" y="2009"/>
                </a:lnTo>
                <a:close/>
                <a:moveTo>
                  <a:pt x="2833" y="1993"/>
                </a:moveTo>
                <a:lnTo>
                  <a:pt x="2833" y="2093"/>
                </a:lnTo>
                <a:lnTo>
                  <a:pt x="2899" y="2126"/>
                </a:lnTo>
                <a:lnTo>
                  <a:pt x="2899" y="2016"/>
                </a:lnTo>
                <a:lnTo>
                  <a:pt x="2833" y="1993"/>
                </a:lnTo>
                <a:close/>
                <a:moveTo>
                  <a:pt x="1712" y="1970"/>
                </a:moveTo>
                <a:lnTo>
                  <a:pt x="1639" y="2019"/>
                </a:lnTo>
                <a:lnTo>
                  <a:pt x="1639" y="2208"/>
                </a:lnTo>
                <a:lnTo>
                  <a:pt x="1712" y="2166"/>
                </a:lnTo>
                <a:lnTo>
                  <a:pt x="1712" y="1970"/>
                </a:lnTo>
                <a:close/>
                <a:moveTo>
                  <a:pt x="1920" y="1955"/>
                </a:moveTo>
                <a:lnTo>
                  <a:pt x="1920" y="2185"/>
                </a:lnTo>
                <a:lnTo>
                  <a:pt x="1983" y="2208"/>
                </a:lnTo>
                <a:lnTo>
                  <a:pt x="1983" y="1995"/>
                </a:lnTo>
                <a:lnTo>
                  <a:pt x="1920" y="1955"/>
                </a:lnTo>
                <a:close/>
                <a:moveTo>
                  <a:pt x="2700" y="1893"/>
                </a:moveTo>
                <a:lnTo>
                  <a:pt x="2700" y="2017"/>
                </a:lnTo>
                <a:lnTo>
                  <a:pt x="2777" y="2048"/>
                </a:lnTo>
                <a:lnTo>
                  <a:pt x="2777" y="1930"/>
                </a:lnTo>
                <a:lnTo>
                  <a:pt x="2700" y="1893"/>
                </a:lnTo>
                <a:close/>
                <a:moveTo>
                  <a:pt x="1241" y="1866"/>
                </a:moveTo>
                <a:lnTo>
                  <a:pt x="1241" y="2003"/>
                </a:lnTo>
                <a:lnTo>
                  <a:pt x="1323" y="2009"/>
                </a:lnTo>
                <a:lnTo>
                  <a:pt x="1323" y="1866"/>
                </a:lnTo>
                <a:lnTo>
                  <a:pt x="1241" y="1866"/>
                </a:lnTo>
                <a:close/>
                <a:moveTo>
                  <a:pt x="2833" y="1814"/>
                </a:moveTo>
                <a:lnTo>
                  <a:pt x="2833" y="1915"/>
                </a:lnTo>
                <a:lnTo>
                  <a:pt x="2907" y="1959"/>
                </a:lnTo>
                <a:lnTo>
                  <a:pt x="2907" y="1849"/>
                </a:lnTo>
                <a:lnTo>
                  <a:pt x="2833" y="1814"/>
                </a:lnTo>
                <a:close/>
                <a:moveTo>
                  <a:pt x="1115" y="1805"/>
                </a:moveTo>
                <a:lnTo>
                  <a:pt x="1115" y="1954"/>
                </a:lnTo>
                <a:lnTo>
                  <a:pt x="1203" y="1975"/>
                </a:lnTo>
                <a:lnTo>
                  <a:pt x="1203" y="1842"/>
                </a:lnTo>
                <a:lnTo>
                  <a:pt x="1115" y="1805"/>
                </a:lnTo>
                <a:close/>
                <a:moveTo>
                  <a:pt x="1557" y="1769"/>
                </a:moveTo>
                <a:lnTo>
                  <a:pt x="1501" y="1786"/>
                </a:lnTo>
                <a:lnTo>
                  <a:pt x="1501" y="1940"/>
                </a:lnTo>
                <a:lnTo>
                  <a:pt x="1576" y="1935"/>
                </a:lnTo>
                <a:lnTo>
                  <a:pt x="1557" y="1769"/>
                </a:lnTo>
                <a:close/>
                <a:moveTo>
                  <a:pt x="2700" y="1727"/>
                </a:moveTo>
                <a:lnTo>
                  <a:pt x="2700" y="1850"/>
                </a:lnTo>
                <a:lnTo>
                  <a:pt x="2777" y="1881"/>
                </a:lnTo>
                <a:lnTo>
                  <a:pt x="2777" y="1765"/>
                </a:lnTo>
                <a:lnTo>
                  <a:pt x="2700" y="1727"/>
                </a:lnTo>
                <a:close/>
                <a:moveTo>
                  <a:pt x="1712" y="1699"/>
                </a:moveTo>
                <a:lnTo>
                  <a:pt x="1639" y="1745"/>
                </a:lnTo>
                <a:lnTo>
                  <a:pt x="1639" y="1935"/>
                </a:lnTo>
                <a:lnTo>
                  <a:pt x="1712" y="1895"/>
                </a:lnTo>
                <a:lnTo>
                  <a:pt x="1712" y="1699"/>
                </a:lnTo>
                <a:close/>
                <a:moveTo>
                  <a:pt x="1920" y="1687"/>
                </a:moveTo>
                <a:lnTo>
                  <a:pt x="1920" y="1876"/>
                </a:lnTo>
                <a:lnTo>
                  <a:pt x="2003" y="1935"/>
                </a:lnTo>
                <a:lnTo>
                  <a:pt x="2003" y="1749"/>
                </a:lnTo>
                <a:lnTo>
                  <a:pt x="1920" y="1687"/>
                </a:lnTo>
                <a:close/>
                <a:moveTo>
                  <a:pt x="1257" y="1672"/>
                </a:moveTo>
                <a:lnTo>
                  <a:pt x="1257" y="1791"/>
                </a:lnTo>
                <a:lnTo>
                  <a:pt x="1323" y="1813"/>
                </a:lnTo>
                <a:lnTo>
                  <a:pt x="1332" y="1686"/>
                </a:lnTo>
                <a:lnTo>
                  <a:pt x="1257" y="1672"/>
                </a:lnTo>
                <a:close/>
                <a:moveTo>
                  <a:pt x="2833" y="1637"/>
                </a:moveTo>
                <a:lnTo>
                  <a:pt x="2833" y="1751"/>
                </a:lnTo>
                <a:lnTo>
                  <a:pt x="2930" y="1793"/>
                </a:lnTo>
                <a:lnTo>
                  <a:pt x="2930" y="1684"/>
                </a:lnTo>
                <a:lnTo>
                  <a:pt x="2833" y="1637"/>
                </a:lnTo>
                <a:close/>
                <a:moveTo>
                  <a:pt x="1115" y="1600"/>
                </a:moveTo>
                <a:lnTo>
                  <a:pt x="1115" y="1748"/>
                </a:lnTo>
                <a:lnTo>
                  <a:pt x="1203" y="1771"/>
                </a:lnTo>
                <a:lnTo>
                  <a:pt x="1203" y="1637"/>
                </a:lnTo>
                <a:lnTo>
                  <a:pt x="1115" y="1600"/>
                </a:lnTo>
                <a:close/>
                <a:moveTo>
                  <a:pt x="2700" y="1561"/>
                </a:moveTo>
                <a:lnTo>
                  <a:pt x="2700" y="1685"/>
                </a:lnTo>
                <a:lnTo>
                  <a:pt x="2777" y="1715"/>
                </a:lnTo>
                <a:lnTo>
                  <a:pt x="2777" y="1598"/>
                </a:lnTo>
                <a:lnTo>
                  <a:pt x="2700" y="1561"/>
                </a:lnTo>
                <a:close/>
                <a:moveTo>
                  <a:pt x="1544" y="1504"/>
                </a:moveTo>
                <a:lnTo>
                  <a:pt x="1468" y="1546"/>
                </a:lnTo>
                <a:lnTo>
                  <a:pt x="1468" y="1699"/>
                </a:lnTo>
                <a:lnTo>
                  <a:pt x="1557" y="1687"/>
                </a:lnTo>
                <a:lnTo>
                  <a:pt x="1544" y="1504"/>
                </a:lnTo>
                <a:close/>
                <a:moveTo>
                  <a:pt x="2833" y="1471"/>
                </a:moveTo>
                <a:lnTo>
                  <a:pt x="2833" y="1572"/>
                </a:lnTo>
                <a:lnTo>
                  <a:pt x="2930" y="1628"/>
                </a:lnTo>
                <a:lnTo>
                  <a:pt x="2930" y="1518"/>
                </a:lnTo>
                <a:lnTo>
                  <a:pt x="2833" y="1471"/>
                </a:lnTo>
                <a:close/>
                <a:moveTo>
                  <a:pt x="1274" y="1462"/>
                </a:moveTo>
                <a:lnTo>
                  <a:pt x="1265" y="1600"/>
                </a:lnTo>
                <a:lnTo>
                  <a:pt x="1351" y="1642"/>
                </a:lnTo>
                <a:lnTo>
                  <a:pt x="1360" y="1497"/>
                </a:lnTo>
                <a:lnTo>
                  <a:pt x="1274" y="1462"/>
                </a:lnTo>
                <a:close/>
                <a:moveTo>
                  <a:pt x="1712" y="1428"/>
                </a:moveTo>
                <a:lnTo>
                  <a:pt x="1621" y="1476"/>
                </a:lnTo>
                <a:lnTo>
                  <a:pt x="1621" y="1666"/>
                </a:lnTo>
                <a:lnTo>
                  <a:pt x="1712" y="1624"/>
                </a:lnTo>
                <a:lnTo>
                  <a:pt x="1712" y="1428"/>
                </a:lnTo>
                <a:close/>
                <a:moveTo>
                  <a:pt x="1920" y="1418"/>
                </a:moveTo>
                <a:lnTo>
                  <a:pt x="1920" y="1603"/>
                </a:lnTo>
                <a:lnTo>
                  <a:pt x="2003" y="1666"/>
                </a:lnTo>
                <a:lnTo>
                  <a:pt x="2003" y="1486"/>
                </a:lnTo>
                <a:lnTo>
                  <a:pt x="1920" y="1418"/>
                </a:lnTo>
                <a:close/>
                <a:moveTo>
                  <a:pt x="1115" y="1396"/>
                </a:moveTo>
                <a:lnTo>
                  <a:pt x="1115" y="1544"/>
                </a:lnTo>
                <a:lnTo>
                  <a:pt x="1203" y="1566"/>
                </a:lnTo>
                <a:lnTo>
                  <a:pt x="1203" y="1432"/>
                </a:lnTo>
                <a:lnTo>
                  <a:pt x="1115" y="1396"/>
                </a:lnTo>
                <a:close/>
                <a:moveTo>
                  <a:pt x="2700" y="1395"/>
                </a:moveTo>
                <a:lnTo>
                  <a:pt x="2700" y="1519"/>
                </a:lnTo>
                <a:lnTo>
                  <a:pt x="2777" y="1550"/>
                </a:lnTo>
                <a:lnTo>
                  <a:pt x="2777" y="1432"/>
                </a:lnTo>
                <a:lnTo>
                  <a:pt x="2700" y="1395"/>
                </a:lnTo>
                <a:close/>
                <a:moveTo>
                  <a:pt x="2852" y="1306"/>
                </a:moveTo>
                <a:lnTo>
                  <a:pt x="2852" y="1407"/>
                </a:lnTo>
                <a:lnTo>
                  <a:pt x="2949" y="1462"/>
                </a:lnTo>
                <a:lnTo>
                  <a:pt x="2949" y="1352"/>
                </a:lnTo>
                <a:lnTo>
                  <a:pt x="2852" y="1306"/>
                </a:lnTo>
                <a:close/>
                <a:moveTo>
                  <a:pt x="1286" y="1275"/>
                </a:moveTo>
                <a:lnTo>
                  <a:pt x="1286" y="1395"/>
                </a:lnTo>
                <a:lnTo>
                  <a:pt x="1371" y="1428"/>
                </a:lnTo>
                <a:lnTo>
                  <a:pt x="1382" y="1300"/>
                </a:lnTo>
                <a:lnTo>
                  <a:pt x="1286" y="1275"/>
                </a:lnTo>
                <a:close/>
                <a:moveTo>
                  <a:pt x="2700" y="1228"/>
                </a:moveTo>
                <a:lnTo>
                  <a:pt x="2700" y="1352"/>
                </a:lnTo>
                <a:lnTo>
                  <a:pt x="2777" y="1383"/>
                </a:lnTo>
                <a:lnTo>
                  <a:pt x="2777" y="1267"/>
                </a:lnTo>
                <a:lnTo>
                  <a:pt x="2700" y="1228"/>
                </a:lnTo>
                <a:close/>
                <a:moveTo>
                  <a:pt x="1115" y="1191"/>
                </a:moveTo>
                <a:lnTo>
                  <a:pt x="1115" y="1339"/>
                </a:lnTo>
                <a:lnTo>
                  <a:pt x="1203" y="1362"/>
                </a:lnTo>
                <a:lnTo>
                  <a:pt x="1203" y="1228"/>
                </a:lnTo>
                <a:lnTo>
                  <a:pt x="1115" y="1191"/>
                </a:lnTo>
                <a:close/>
                <a:moveTo>
                  <a:pt x="1712" y="1157"/>
                </a:moveTo>
                <a:lnTo>
                  <a:pt x="1612" y="1205"/>
                </a:lnTo>
                <a:lnTo>
                  <a:pt x="1612" y="1395"/>
                </a:lnTo>
                <a:lnTo>
                  <a:pt x="1712" y="1353"/>
                </a:lnTo>
                <a:lnTo>
                  <a:pt x="1712" y="1157"/>
                </a:lnTo>
                <a:close/>
                <a:moveTo>
                  <a:pt x="1920" y="1149"/>
                </a:moveTo>
                <a:lnTo>
                  <a:pt x="1920" y="1336"/>
                </a:lnTo>
                <a:lnTo>
                  <a:pt x="2015" y="1383"/>
                </a:lnTo>
                <a:lnTo>
                  <a:pt x="2015" y="1204"/>
                </a:lnTo>
                <a:lnTo>
                  <a:pt x="1920" y="1149"/>
                </a:lnTo>
                <a:close/>
                <a:moveTo>
                  <a:pt x="1303" y="1065"/>
                </a:moveTo>
                <a:lnTo>
                  <a:pt x="1295" y="1213"/>
                </a:lnTo>
                <a:lnTo>
                  <a:pt x="1394" y="1242"/>
                </a:lnTo>
                <a:lnTo>
                  <a:pt x="1418" y="1126"/>
                </a:lnTo>
                <a:lnTo>
                  <a:pt x="1303" y="1065"/>
                </a:lnTo>
                <a:close/>
                <a:moveTo>
                  <a:pt x="1115" y="987"/>
                </a:moveTo>
                <a:lnTo>
                  <a:pt x="1115" y="1135"/>
                </a:lnTo>
                <a:lnTo>
                  <a:pt x="1203" y="1157"/>
                </a:lnTo>
                <a:lnTo>
                  <a:pt x="1203" y="1023"/>
                </a:lnTo>
                <a:lnTo>
                  <a:pt x="1115" y="987"/>
                </a:lnTo>
                <a:close/>
                <a:moveTo>
                  <a:pt x="1712" y="886"/>
                </a:moveTo>
                <a:lnTo>
                  <a:pt x="1612" y="929"/>
                </a:lnTo>
                <a:lnTo>
                  <a:pt x="1612" y="1118"/>
                </a:lnTo>
                <a:lnTo>
                  <a:pt x="1712" y="1083"/>
                </a:lnTo>
                <a:lnTo>
                  <a:pt x="1712" y="886"/>
                </a:lnTo>
                <a:close/>
                <a:moveTo>
                  <a:pt x="1920" y="881"/>
                </a:moveTo>
                <a:lnTo>
                  <a:pt x="1920" y="1067"/>
                </a:lnTo>
                <a:lnTo>
                  <a:pt x="2024" y="1126"/>
                </a:lnTo>
                <a:lnTo>
                  <a:pt x="2024" y="946"/>
                </a:lnTo>
                <a:lnTo>
                  <a:pt x="1920" y="881"/>
                </a:lnTo>
                <a:close/>
                <a:moveTo>
                  <a:pt x="2140" y="719"/>
                </a:moveTo>
                <a:lnTo>
                  <a:pt x="2124" y="909"/>
                </a:lnTo>
                <a:lnTo>
                  <a:pt x="2236" y="953"/>
                </a:lnTo>
                <a:lnTo>
                  <a:pt x="2261" y="769"/>
                </a:lnTo>
                <a:lnTo>
                  <a:pt x="2140" y="719"/>
                </a:lnTo>
                <a:close/>
                <a:moveTo>
                  <a:pt x="1712" y="615"/>
                </a:moveTo>
                <a:lnTo>
                  <a:pt x="1601" y="674"/>
                </a:lnTo>
                <a:lnTo>
                  <a:pt x="1601" y="864"/>
                </a:lnTo>
                <a:lnTo>
                  <a:pt x="1712" y="812"/>
                </a:lnTo>
                <a:lnTo>
                  <a:pt x="1712" y="615"/>
                </a:lnTo>
                <a:close/>
                <a:moveTo>
                  <a:pt x="1920" y="613"/>
                </a:moveTo>
                <a:lnTo>
                  <a:pt x="1920" y="798"/>
                </a:lnTo>
                <a:lnTo>
                  <a:pt x="2024" y="846"/>
                </a:lnTo>
                <a:lnTo>
                  <a:pt x="2024" y="666"/>
                </a:lnTo>
                <a:lnTo>
                  <a:pt x="1920" y="613"/>
                </a:lnTo>
                <a:close/>
                <a:moveTo>
                  <a:pt x="1468" y="471"/>
                </a:moveTo>
                <a:lnTo>
                  <a:pt x="1343" y="538"/>
                </a:lnTo>
                <a:lnTo>
                  <a:pt x="1380" y="693"/>
                </a:lnTo>
                <a:lnTo>
                  <a:pt x="1502" y="644"/>
                </a:lnTo>
                <a:lnTo>
                  <a:pt x="1468" y="471"/>
                </a:lnTo>
                <a:close/>
                <a:moveTo>
                  <a:pt x="2155" y="467"/>
                </a:moveTo>
                <a:lnTo>
                  <a:pt x="2140" y="644"/>
                </a:lnTo>
                <a:lnTo>
                  <a:pt x="2269" y="693"/>
                </a:lnTo>
                <a:lnTo>
                  <a:pt x="2288" y="530"/>
                </a:lnTo>
                <a:lnTo>
                  <a:pt x="2155" y="467"/>
                </a:lnTo>
                <a:close/>
                <a:moveTo>
                  <a:pt x="1920" y="345"/>
                </a:moveTo>
                <a:lnTo>
                  <a:pt x="1920" y="530"/>
                </a:lnTo>
                <a:lnTo>
                  <a:pt x="2050" y="598"/>
                </a:lnTo>
                <a:lnTo>
                  <a:pt x="2050" y="418"/>
                </a:lnTo>
                <a:lnTo>
                  <a:pt x="1920" y="345"/>
                </a:lnTo>
                <a:close/>
                <a:moveTo>
                  <a:pt x="1712" y="345"/>
                </a:moveTo>
                <a:lnTo>
                  <a:pt x="1586" y="400"/>
                </a:lnTo>
                <a:lnTo>
                  <a:pt x="1586" y="590"/>
                </a:lnTo>
                <a:lnTo>
                  <a:pt x="1712" y="541"/>
                </a:lnTo>
                <a:lnTo>
                  <a:pt x="1712" y="345"/>
                </a:lnTo>
                <a:close/>
                <a:moveTo>
                  <a:pt x="1785" y="0"/>
                </a:moveTo>
                <a:lnTo>
                  <a:pt x="1785" y="0"/>
                </a:lnTo>
                <a:lnTo>
                  <a:pt x="1785" y="2803"/>
                </a:lnTo>
                <a:lnTo>
                  <a:pt x="1810" y="2803"/>
                </a:lnTo>
                <a:lnTo>
                  <a:pt x="1836" y="2802"/>
                </a:lnTo>
                <a:lnTo>
                  <a:pt x="1836" y="40"/>
                </a:lnTo>
                <a:lnTo>
                  <a:pt x="2362" y="460"/>
                </a:lnTo>
                <a:lnTo>
                  <a:pt x="2361" y="464"/>
                </a:lnTo>
                <a:lnTo>
                  <a:pt x="2360" y="474"/>
                </a:lnTo>
                <a:lnTo>
                  <a:pt x="2356" y="491"/>
                </a:lnTo>
                <a:lnTo>
                  <a:pt x="2353" y="514"/>
                </a:lnTo>
                <a:lnTo>
                  <a:pt x="2349" y="543"/>
                </a:lnTo>
                <a:lnTo>
                  <a:pt x="2343" y="579"/>
                </a:lnTo>
                <a:lnTo>
                  <a:pt x="2338" y="619"/>
                </a:lnTo>
                <a:lnTo>
                  <a:pt x="2331" y="665"/>
                </a:lnTo>
                <a:lnTo>
                  <a:pt x="2325" y="717"/>
                </a:lnTo>
                <a:lnTo>
                  <a:pt x="2317" y="773"/>
                </a:lnTo>
                <a:lnTo>
                  <a:pt x="2308" y="833"/>
                </a:lnTo>
                <a:lnTo>
                  <a:pt x="2300" y="898"/>
                </a:lnTo>
                <a:lnTo>
                  <a:pt x="2291" y="967"/>
                </a:lnTo>
                <a:lnTo>
                  <a:pt x="2282" y="1041"/>
                </a:lnTo>
                <a:lnTo>
                  <a:pt x="2273" y="1117"/>
                </a:lnTo>
                <a:lnTo>
                  <a:pt x="2219" y="1155"/>
                </a:lnTo>
                <a:lnTo>
                  <a:pt x="2232" y="1036"/>
                </a:lnTo>
                <a:lnTo>
                  <a:pt x="2124" y="1002"/>
                </a:lnTo>
                <a:lnTo>
                  <a:pt x="2096" y="1157"/>
                </a:lnTo>
                <a:lnTo>
                  <a:pt x="2176" y="1183"/>
                </a:lnTo>
                <a:lnTo>
                  <a:pt x="2073" y="1252"/>
                </a:lnTo>
                <a:lnTo>
                  <a:pt x="2084" y="1301"/>
                </a:lnTo>
                <a:lnTo>
                  <a:pt x="2090" y="1339"/>
                </a:lnTo>
                <a:lnTo>
                  <a:pt x="2098" y="1384"/>
                </a:lnTo>
                <a:lnTo>
                  <a:pt x="2104" y="1437"/>
                </a:lnTo>
                <a:lnTo>
                  <a:pt x="2111" y="1495"/>
                </a:lnTo>
                <a:lnTo>
                  <a:pt x="2116" y="1558"/>
                </a:lnTo>
                <a:lnTo>
                  <a:pt x="2123" y="1628"/>
                </a:lnTo>
                <a:lnTo>
                  <a:pt x="2128" y="1700"/>
                </a:lnTo>
                <a:lnTo>
                  <a:pt x="2133" y="1776"/>
                </a:lnTo>
                <a:lnTo>
                  <a:pt x="2071" y="1776"/>
                </a:lnTo>
                <a:lnTo>
                  <a:pt x="2071" y="1951"/>
                </a:lnTo>
                <a:lnTo>
                  <a:pt x="2145" y="1974"/>
                </a:lnTo>
                <a:lnTo>
                  <a:pt x="2150" y="2104"/>
                </a:lnTo>
                <a:lnTo>
                  <a:pt x="2156" y="2232"/>
                </a:lnTo>
                <a:lnTo>
                  <a:pt x="2160" y="2360"/>
                </a:lnTo>
                <a:lnTo>
                  <a:pt x="2164" y="2481"/>
                </a:lnTo>
                <a:lnTo>
                  <a:pt x="2160" y="2648"/>
                </a:lnTo>
                <a:lnTo>
                  <a:pt x="2158" y="2816"/>
                </a:lnTo>
                <a:lnTo>
                  <a:pt x="2234" y="2822"/>
                </a:lnTo>
                <a:lnTo>
                  <a:pt x="2232" y="2766"/>
                </a:lnTo>
                <a:lnTo>
                  <a:pt x="2231" y="2705"/>
                </a:lnTo>
                <a:lnTo>
                  <a:pt x="2229" y="2639"/>
                </a:lnTo>
                <a:lnTo>
                  <a:pt x="2227" y="2568"/>
                </a:lnTo>
                <a:lnTo>
                  <a:pt x="2224" y="2495"/>
                </a:lnTo>
                <a:lnTo>
                  <a:pt x="2222" y="2417"/>
                </a:lnTo>
                <a:lnTo>
                  <a:pt x="2219" y="2336"/>
                </a:lnTo>
                <a:lnTo>
                  <a:pt x="2217" y="2255"/>
                </a:lnTo>
                <a:lnTo>
                  <a:pt x="2213" y="2173"/>
                </a:lnTo>
                <a:lnTo>
                  <a:pt x="2209" y="2090"/>
                </a:lnTo>
                <a:lnTo>
                  <a:pt x="2206" y="2006"/>
                </a:lnTo>
                <a:lnTo>
                  <a:pt x="2201" y="1924"/>
                </a:lnTo>
                <a:lnTo>
                  <a:pt x="2197" y="1843"/>
                </a:lnTo>
                <a:lnTo>
                  <a:pt x="2192" y="1764"/>
                </a:lnTo>
                <a:lnTo>
                  <a:pt x="2187" y="1688"/>
                </a:lnTo>
                <a:lnTo>
                  <a:pt x="2182" y="1614"/>
                </a:lnTo>
                <a:lnTo>
                  <a:pt x="2175" y="1545"/>
                </a:lnTo>
                <a:lnTo>
                  <a:pt x="2170" y="1482"/>
                </a:lnTo>
                <a:lnTo>
                  <a:pt x="2163" y="1422"/>
                </a:lnTo>
                <a:lnTo>
                  <a:pt x="2156" y="1370"/>
                </a:lnTo>
                <a:lnTo>
                  <a:pt x="2149" y="1324"/>
                </a:lnTo>
                <a:lnTo>
                  <a:pt x="2141" y="1285"/>
                </a:lnTo>
                <a:lnTo>
                  <a:pt x="2582" y="989"/>
                </a:lnTo>
                <a:lnTo>
                  <a:pt x="2582" y="2867"/>
                </a:lnTo>
                <a:lnTo>
                  <a:pt x="2616" y="2873"/>
                </a:lnTo>
                <a:lnTo>
                  <a:pt x="2650" y="2880"/>
                </a:lnTo>
                <a:lnTo>
                  <a:pt x="2650" y="989"/>
                </a:lnTo>
                <a:lnTo>
                  <a:pt x="3035" y="1307"/>
                </a:lnTo>
                <a:lnTo>
                  <a:pt x="3022" y="1360"/>
                </a:lnTo>
                <a:lnTo>
                  <a:pt x="3011" y="1418"/>
                </a:lnTo>
                <a:lnTo>
                  <a:pt x="3001" y="1482"/>
                </a:lnTo>
                <a:lnTo>
                  <a:pt x="2992" y="1550"/>
                </a:lnTo>
                <a:lnTo>
                  <a:pt x="2984" y="1623"/>
                </a:lnTo>
                <a:lnTo>
                  <a:pt x="2976" y="1699"/>
                </a:lnTo>
                <a:lnTo>
                  <a:pt x="2969" y="1778"/>
                </a:lnTo>
                <a:lnTo>
                  <a:pt x="2964" y="1860"/>
                </a:lnTo>
                <a:lnTo>
                  <a:pt x="2959" y="1943"/>
                </a:lnTo>
                <a:lnTo>
                  <a:pt x="2954" y="2027"/>
                </a:lnTo>
                <a:lnTo>
                  <a:pt x="2951" y="2112"/>
                </a:lnTo>
                <a:lnTo>
                  <a:pt x="2948" y="2196"/>
                </a:lnTo>
                <a:lnTo>
                  <a:pt x="2944" y="2279"/>
                </a:lnTo>
                <a:lnTo>
                  <a:pt x="2942" y="2361"/>
                </a:lnTo>
                <a:lnTo>
                  <a:pt x="2941" y="2441"/>
                </a:lnTo>
                <a:lnTo>
                  <a:pt x="2940" y="2518"/>
                </a:lnTo>
                <a:lnTo>
                  <a:pt x="2939" y="2591"/>
                </a:lnTo>
                <a:lnTo>
                  <a:pt x="2938" y="2660"/>
                </a:lnTo>
                <a:lnTo>
                  <a:pt x="2938" y="2725"/>
                </a:lnTo>
                <a:lnTo>
                  <a:pt x="2938" y="2784"/>
                </a:lnTo>
                <a:lnTo>
                  <a:pt x="2938" y="2837"/>
                </a:lnTo>
                <a:lnTo>
                  <a:pt x="2938" y="2884"/>
                </a:lnTo>
                <a:lnTo>
                  <a:pt x="2938" y="2924"/>
                </a:lnTo>
                <a:lnTo>
                  <a:pt x="2938" y="2954"/>
                </a:lnTo>
                <a:lnTo>
                  <a:pt x="3016" y="2983"/>
                </a:lnTo>
                <a:lnTo>
                  <a:pt x="3088" y="3011"/>
                </a:lnTo>
                <a:lnTo>
                  <a:pt x="3154" y="3042"/>
                </a:lnTo>
                <a:lnTo>
                  <a:pt x="3213" y="3073"/>
                </a:lnTo>
                <a:lnTo>
                  <a:pt x="3266" y="3104"/>
                </a:lnTo>
                <a:lnTo>
                  <a:pt x="3314" y="3135"/>
                </a:lnTo>
                <a:lnTo>
                  <a:pt x="3357" y="3167"/>
                </a:lnTo>
                <a:lnTo>
                  <a:pt x="3395" y="3198"/>
                </a:lnTo>
                <a:lnTo>
                  <a:pt x="3429" y="3229"/>
                </a:lnTo>
                <a:lnTo>
                  <a:pt x="3457" y="3257"/>
                </a:lnTo>
                <a:lnTo>
                  <a:pt x="3482" y="3286"/>
                </a:lnTo>
                <a:lnTo>
                  <a:pt x="3503" y="3313"/>
                </a:lnTo>
                <a:lnTo>
                  <a:pt x="3520" y="3338"/>
                </a:lnTo>
                <a:lnTo>
                  <a:pt x="3535" y="3361"/>
                </a:lnTo>
                <a:lnTo>
                  <a:pt x="3547" y="3382"/>
                </a:lnTo>
                <a:lnTo>
                  <a:pt x="3555" y="3401"/>
                </a:lnTo>
                <a:lnTo>
                  <a:pt x="3562" y="3416"/>
                </a:lnTo>
                <a:lnTo>
                  <a:pt x="3567" y="3428"/>
                </a:lnTo>
                <a:lnTo>
                  <a:pt x="3569" y="3438"/>
                </a:lnTo>
                <a:lnTo>
                  <a:pt x="3572" y="3444"/>
                </a:lnTo>
                <a:lnTo>
                  <a:pt x="3572" y="3446"/>
                </a:lnTo>
                <a:lnTo>
                  <a:pt x="0" y="3446"/>
                </a:lnTo>
                <a:lnTo>
                  <a:pt x="1" y="3444"/>
                </a:lnTo>
                <a:lnTo>
                  <a:pt x="3" y="3437"/>
                </a:lnTo>
                <a:lnTo>
                  <a:pt x="8" y="3427"/>
                </a:lnTo>
                <a:lnTo>
                  <a:pt x="15" y="3413"/>
                </a:lnTo>
                <a:lnTo>
                  <a:pt x="25" y="3397"/>
                </a:lnTo>
                <a:lnTo>
                  <a:pt x="37" y="3376"/>
                </a:lnTo>
                <a:lnTo>
                  <a:pt x="53" y="3353"/>
                </a:lnTo>
                <a:lnTo>
                  <a:pt x="72" y="3327"/>
                </a:lnTo>
                <a:lnTo>
                  <a:pt x="95" y="3301"/>
                </a:lnTo>
                <a:lnTo>
                  <a:pt x="122" y="3271"/>
                </a:lnTo>
                <a:lnTo>
                  <a:pt x="153" y="3241"/>
                </a:lnTo>
                <a:lnTo>
                  <a:pt x="188" y="3210"/>
                </a:lnTo>
                <a:lnTo>
                  <a:pt x="228" y="3177"/>
                </a:lnTo>
                <a:lnTo>
                  <a:pt x="274" y="3144"/>
                </a:lnTo>
                <a:lnTo>
                  <a:pt x="324" y="3111"/>
                </a:lnTo>
                <a:lnTo>
                  <a:pt x="380" y="3078"/>
                </a:lnTo>
                <a:lnTo>
                  <a:pt x="442" y="3046"/>
                </a:lnTo>
                <a:lnTo>
                  <a:pt x="509" y="3015"/>
                </a:lnTo>
                <a:lnTo>
                  <a:pt x="584" y="2984"/>
                </a:lnTo>
                <a:lnTo>
                  <a:pt x="665" y="2954"/>
                </a:lnTo>
                <a:lnTo>
                  <a:pt x="664" y="2924"/>
                </a:lnTo>
                <a:lnTo>
                  <a:pt x="663" y="2884"/>
                </a:lnTo>
                <a:lnTo>
                  <a:pt x="661" y="2839"/>
                </a:lnTo>
                <a:lnTo>
                  <a:pt x="660" y="2786"/>
                </a:lnTo>
                <a:lnTo>
                  <a:pt x="658" y="2727"/>
                </a:lnTo>
                <a:lnTo>
                  <a:pt x="656" y="2663"/>
                </a:lnTo>
                <a:lnTo>
                  <a:pt x="652" y="2594"/>
                </a:lnTo>
                <a:lnTo>
                  <a:pt x="649" y="2522"/>
                </a:lnTo>
                <a:lnTo>
                  <a:pt x="646" y="2444"/>
                </a:lnTo>
                <a:lnTo>
                  <a:pt x="641" y="2364"/>
                </a:lnTo>
                <a:lnTo>
                  <a:pt x="638" y="2282"/>
                </a:lnTo>
                <a:lnTo>
                  <a:pt x="633" y="2197"/>
                </a:lnTo>
                <a:lnTo>
                  <a:pt x="627" y="2110"/>
                </a:lnTo>
                <a:lnTo>
                  <a:pt x="622" y="2023"/>
                </a:lnTo>
                <a:lnTo>
                  <a:pt x="616" y="1935"/>
                </a:lnTo>
                <a:lnTo>
                  <a:pt x="610" y="1847"/>
                </a:lnTo>
                <a:lnTo>
                  <a:pt x="602" y="1760"/>
                </a:lnTo>
                <a:lnTo>
                  <a:pt x="595" y="1675"/>
                </a:lnTo>
                <a:lnTo>
                  <a:pt x="587" y="1591"/>
                </a:lnTo>
                <a:lnTo>
                  <a:pt x="578" y="1510"/>
                </a:lnTo>
                <a:lnTo>
                  <a:pt x="569" y="1432"/>
                </a:lnTo>
                <a:lnTo>
                  <a:pt x="560" y="1358"/>
                </a:lnTo>
                <a:lnTo>
                  <a:pt x="549" y="1286"/>
                </a:lnTo>
                <a:lnTo>
                  <a:pt x="539" y="1221"/>
                </a:lnTo>
                <a:lnTo>
                  <a:pt x="527" y="1160"/>
                </a:lnTo>
                <a:lnTo>
                  <a:pt x="515" y="1105"/>
                </a:lnTo>
                <a:lnTo>
                  <a:pt x="502" y="1057"/>
                </a:lnTo>
                <a:lnTo>
                  <a:pt x="960" y="717"/>
                </a:lnTo>
                <a:lnTo>
                  <a:pt x="960" y="2875"/>
                </a:lnTo>
                <a:lnTo>
                  <a:pt x="994" y="2869"/>
                </a:lnTo>
                <a:lnTo>
                  <a:pt x="1028" y="2862"/>
                </a:lnTo>
                <a:lnTo>
                  <a:pt x="1028" y="716"/>
                </a:lnTo>
                <a:lnTo>
                  <a:pt x="1491" y="1064"/>
                </a:lnTo>
                <a:lnTo>
                  <a:pt x="1478" y="1117"/>
                </a:lnTo>
                <a:lnTo>
                  <a:pt x="1465" y="1178"/>
                </a:lnTo>
                <a:lnTo>
                  <a:pt x="1453" y="1246"/>
                </a:lnTo>
                <a:lnTo>
                  <a:pt x="1441" y="1318"/>
                </a:lnTo>
                <a:lnTo>
                  <a:pt x="1429" y="1396"/>
                </a:lnTo>
                <a:lnTo>
                  <a:pt x="1418" y="1478"/>
                </a:lnTo>
                <a:lnTo>
                  <a:pt x="1407" y="1565"/>
                </a:lnTo>
                <a:lnTo>
                  <a:pt x="1397" y="1654"/>
                </a:lnTo>
                <a:lnTo>
                  <a:pt x="1388" y="1745"/>
                </a:lnTo>
                <a:lnTo>
                  <a:pt x="1378" y="1837"/>
                </a:lnTo>
                <a:lnTo>
                  <a:pt x="1369" y="1932"/>
                </a:lnTo>
                <a:lnTo>
                  <a:pt x="1360" y="2025"/>
                </a:lnTo>
                <a:lnTo>
                  <a:pt x="1353" y="2118"/>
                </a:lnTo>
                <a:lnTo>
                  <a:pt x="1345" y="2210"/>
                </a:lnTo>
                <a:lnTo>
                  <a:pt x="1339" y="2301"/>
                </a:lnTo>
                <a:lnTo>
                  <a:pt x="1332" y="2389"/>
                </a:lnTo>
                <a:lnTo>
                  <a:pt x="1325" y="2474"/>
                </a:lnTo>
                <a:lnTo>
                  <a:pt x="1320" y="2554"/>
                </a:lnTo>
                <a:lnTo>
                  <a:pt x="1315" y="2631"/>
                </a:lnTo>
                <a:lnTo>
                  <a:pt x="1310" y="2701"/>
                </a:lnTo>
                <a:lnTo>
                  <a:pt x="1307" y="2766"/>
                </a:lnTo>
                <a:lnTo>
                  <a:pt x="1304" y="2824"/>
                </a:lnTo>
                <a:lnTo>
                  <a:pt x="1353" y="2819"/>
                </a:lnTo>
                <a:lnTo>
                  <a:pt x="1403" y="2816"/>
                </a:lnTo>
                <a:lnTo>
                  <a:pt x="1399" y="2637"/>
                </a:lnTo>
                <a:lnTo>
                  <a:pt x="1392" y="2458"/>
                </a:lnTo>
                <a:lnTo>
                  <a:pt x="1383" y="2281"/>
                </a:lnTo>
                <a:lnTo>
                  <a:pt x="1390" y="2193"/>
                </a:lnTo>
                <a:lnTo>
                  <a:pt x="1397" y="2103"/>
                </a:lnTo>
                <a:lnTo>
                  <a:pt x="1405" y="2012"/>
                </a:lnTo>
                <a:lnTo>
                  <a:pt x="1414" y="1920"/>
                </a:lnTo>
                <a:lnTo>
                  <a:pt x="1423" y="1828"/>
                </a:lnTo>
                <a:lnTo>
                  <a:pt x="1431" y="1738"/>
                </a:lnTo>
                <a:lnTo>
                  <a:pt x="1441" y="1651"/>
                </a:lnTo>
                <a:lnTo>
                  <a:pt x="1451" y="1564"/>
                </a:lnTo>
                <a:lnTo>
                  <a:pt x="1461" y="1482"/>
                </a:lnTo>
                <a:lnTo>
                  <a:pt x="1472" y="1402"/>
                </a:lnTo>
                <a:lnTo>
                  <a:pt x="1484" y="1327"/>
                </a:lnTo>
                <a:lnTo>
                  <a:pt x="1495" y="1257"/>
                </a:lnTo>
                <a:lnTo>
                  <a:pt x="1507" y="1192"/>
                </a:lnTo>
                <a:lnTo>
                  <a:pt x="1519" y="1134"/>
                </a:lnTo>
                <a:lnTo>
                  <a:pt x="1532" y="1081"/>
                </a:lnTo>
                <a:lnTo>
                  <a:pt x="1544" y="1035"/>
                </a:lnTo>
                <a:lnTo>
                  <a:pt x="1412" y="935"/>
                </a:lnTo>
                <a:lnTo>
                  <a:pt x="1501" y="886"/>
                </a:lnTo>
                <a:lnTo>
                  <a:pt x="1501" y="740"/>
                </a:lnTo>
                <a:lnTo>
                  <a:pt x="1380" y="786"/>
                </a:lnTo>
                <a:lnTo>
                  <a:pt x="1380" y="912"/>
                </a:lnTo>
                <a:lnTo>
                  <a:pt x="1246" y="811"/>
                </a:lnTo>
                <a:lnTo>
                  <a:pt x="1238" y="753"/>
                </a:lnTo>
                <a:lnTo>
                  <a:pt x="1232" y="699"/>
                </a:lnTo>
                <a:lnTo>
                  <a:pt x="1225" y="650"/>
                </a:lnTo>
                <a:lnTo>
                  <a:pt x="1219" y="606"/>
                </a:lnTo>
                <a:lnTo>
                  <a:pt x="1213" y="568"/>
                </a:lnTo>
                <a:lnTo>
                  <a:pt x="1209" y="534"/>
                </a:lnTo>
                <a:lnTo>
                  <a:pt x="1204" y="506"/>
                </a:lnTo>
                <a:lnTo>
                  <a:pt x="1201" y="484"/>
                </a:lnTo>
                <a:lnTo>
                  <a:pt x="1199" y="468"/>
                </a:lnTo>
                <a:lnTo>
                  <a:pt x="1198" y="458"/>
                </a:lnTo>
                <a:lnTo>
                  <a:pt x="1197" y="455"/>
                </a:lnTo>
                <a:lnTo>
                  <a:pt x="1785" y="0"/>
                </a:lnTo>
                <a:close/>
              </a:path>
            </a:pathLst>
          </a:custGeom>
          <a:solidFill>
            <a:srgbClr val="177B57"/>
          </a:solidFill>
          <a:ln w="0">
            <a:solidFill>
              <a:srgbClr val="177B57"/>
            </a:solidFill>
            <a:prstDash val="solid"/>
            <a:round/>
            <a:headEnd/>
            <a:tailEnd/>
          </a:ln>
          <a:ex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4" name="Freeform 36"/>
          <p:cNvSpPr>
            <a:spLocks noEditPoints="1"/>
          </p:cNvSpPr>
          <p:nvPr/>
        </p:nvSpPr>
        <p:spPr bwMode="auto">
          <a:xfrm>
            <a:off x="3245655" y="2156474"/>
            <a:ext cx="685661" cy="666922"/>
          </a:xfrm>
          <a:custGeom>
            <a:avLst/>
            <a:gdLst>
              <a:gd name="T0" fmla="*/ 1911 w 3413"/>
              <a:gd name="T1" fmla="*/ 2191 h 3117"/>
              <a:gd name="T2" fmla="*/ 2081 w 3413"/>
              <a:gd name="T3" fmla="*/ 2989 h 3117"/>
              <a:gd name="T4" fmla="*/ 1903 w 3413"/>
              <a:gd name="T5" fmla="*/ 3058 h 3117"/>
              <a:gd name="T6" fmla="*/ 1372 w 3413"/>
              <a:gd name="T7" fmla="*/ 3116 h 3117"/>
              <a:gd name="T8" fmla="*/ 709 w 3413"/>
              <a:gd name="T9" fmla="*/ 2996 h 3117"/>
              <a:gd name="T10" fmla="*/ 840 w 3413"/>
              <a:gd name="T11" fmla="*/ 2228 h 3117"/>
              <a:gd name="T12" fmla="*/ 1892 w 3413"/>
              <a:gd name="T13" fmla="*/ 1643 h 3117"/>
              <a:gd name="T14" fmla="*/ 2616 w 3413"/>
              <a:gd name="T15" fmla="*/ 1813 h 3117"/>
              <a:gd name="T16" fmla="*/ 2745 w 3413"/>
              <a:gd name="T17" fmla="*/ 2575 h 3117"/>
              <a:gd name="T18" fmla="*/ 2528 w 3413"/>
              <a:gd name="T19" fmla="*/ 2654 h 3117"/>
              <a:gd name="T20" fmla="*/ 2165 w 3413"/>
              <a:gd name="T21" fmla="*/ 2449 h 3117"/>
              <a:gd name="T22" fmla="*/ 1851 w 3413"/>
              <a:gd name="T23" fmla="*/ 2034 h 3117"/>
              <a:gd name="T24" fmla="*/ 1889 w 3413"/>
              <a:gd name="T25" fmla="*/ 1693 h 3117"/>
              <a:gd name="T26" fmla="*/ 940 w 3413"/>
              <a:gd name="T27" fmla="*/ 1835 h 3117"/>
              <a:gd name="T28" fmla="*/ 794 w 3413"/>
              <a:gd name="T29" fmla="*/ 2138 h 3117"/>
              <a:gd name="T30" fmla="*/ 611 w 3413"/>
              <a:gd name="T31" fmla="*/ 2699 h 3117"/>
              <a:gd name="T32" fmla="*/ 0 w 3413"/>
              <a:gd name="T33" fmla="*/ 2575 h 3117"/>
              <a:gd name="T34" fmla="*/ 170 w 3413"/>
              <a:gd name="T35" fmla="*/ 1776 h 3117"/>
              <a:gd name="T36" fmla="*/ 2897 w 3413"/>
              <a:gd name="T37" fmla="*/ 1240 h 3117"/>
              <a:gd name="T38" fmla="*/ 3313 w 3413"/>
              <a:gd name="T39" fmla="*/ 1450 h 3117"/>
              <a:gd name="T40" fmla="*/ 3383 w 3413"/>
              <a:gd name="T41" fmla="*/ 2184 h 3117"/>
              <a:gd name="T42" fmla="*/ 3145 w 3413"/>
              <a:gd name="T43" fmla="*/ 2260 h 3117"/>
              <a:gd name="T44" fmla="*/ 2814 w 3413"/>
              <a:gd name="T45" fmla="*/ 1986 h 3117"/>
              <a:gd name="T46" fmla="*/ 2461 w 3413"/>
              <a:gd name="T47" fmla="*/ 1604 h 3117"/>
              <a:gd name="T48" fmla="*/ 2558 w 3413"/>
              <a:gd name="T49" fmla="*/ 1240 h 3117"/>
              <a:gd name="T50" fmla="*/ 1726 w 3413"/>
              <a:gd name="T51" fmla="*/ 1400 h 3117"/>
              <a:gd name="T52" fmla="*/ 1750 w 3413"/>
              <a:gd name="T53" fmla="*/ 1818 h 3117"/>
              <a:gd name="T54" fmla="*/ 1395 w 3413"/>
              <a:gd name="T55" fmla="*/ 2031 h 3117"/>
              <a:gd name="T56" fmla="*/ 1038 w 3413"/>
              <a:gd name="T57" fmla="*/ 1818 h 3117"/>
              <a:gd name="T58" fmla="*/ 1063 w 3413"/>
              <a:gd name="T59" fmla="*/ 1400 h 3117"/>
              <a:gd name="T60" fmla="*/ 1189 w 3413"/>
              <a:gd name="T61" fmla="*/ 902 h 3117"/>
              <a:gd name="T62" fmla="*/ 1585 w 3413"/>
              <a:gd name="T63" fmla="*/ 1169 h 3117"/>
              <a:gd name="T64" fmla="*/ 1165 w 3413"/>
              <a:gd name="T65" fmla="*/ 1189 h 3117"/>
              <a:gd name="T66" fmla="*/ 2061 w 3413"/>
              <a:gd name="T67" fmla="*/ 813 h 3117"/>
              <a:gd name="T68" fmla="*/ 2417 w 3413"/>
              <a:gd name="T69" fmla="*/ 1026 h 3117"/>
              <a:gd name="T70" fmla="*/ 2392 w 3413"/>
              <a:gd name="T71" fmla="*/ 1444 h 3117"/>
              <a:gd name="T72" fmla="*/ 2016 w 3413"/>
              <a:gd name="T73" fmla="*/ 1614 h 3117"/>
              <a:gd name="T74" fmla="*/ 1772 w 3413"/>
              <a:gd name="T75" fmla="*/ 1305 h 3117"/>
              <a:gd name="T76" fmla="*/ 1762 w 3413"/>
              <a:gd name="T77" fmla="*/ 945 h 3117"/>
              <a:gd name="T78" fmla="*/ 738 w 3413"/>
              <a:gd name="T79" fmla="*/ 816 h 3117"/>
              <a:gd name="T80" fmla="*/ 1063 w 3413"/>
              <a:gd name="T81" fmla="*/ 1069 h 3117"/>
              <a:gd name="T82" fmla="*/ 931 w 3413"/>
              <a:gd name="T83" fmla="*/ 1448 h 3117"/>
              <a:gd name="T84" fmla="*/ 588 w 3413"/>
              <a:gd name="T85" fmla="*/ 1604 h 3117"/>
              <a:gd name="T86" fmla="*/ 296 w 3413"/>
              <a:gd name="T87" fmla="*/ 1313 h 3117"/>
              <a:gd name="T88" fmla="*/ 420 w 3413"/>
              <a:gd name="T89" fmla="*/ 914 h 3117"/>
              <a:gd name="T90" fmla="*/ 2825 w 3413"/>
              <a:gd name="T91" fmla="*/ 420 h 3117"/>
              <a:gd name="T92" fmla="*/ 3116 w 3413"/>
              <a:gd name="T93" fmla="*/ 711 h 3117"/>
              <a:gd name="T94" fmla="*/ 2994 w 3413"/>
              <a:gd name="T95" fmla="*/ 1110 h 3117"/>
              <a:gd name="T96" fmla="*/ 2595 w 3413"/>
              <a:gd name="T97" fmla="*/ 1190 h 3117"/>
              <a:gd name="T98" fmla="*/ 2364 w 3413"/>
              <a:gd name="T99" fmla="*/ 833 h 3117"/>
              <a:gd name="T100" fmla="*/ 2498 w 3413"/>
              <a:gd name="T101" fmla="*/ 479 h 3117"/>
              <a:gd name="T102" fmla="*/ 1521 w 3413"/>
              <a:gd name="T103" fmla="*/ 25 h 3117"/>
              <a:gd name="T104" fmla="*/ 1800 w 3413"/>
              <a:gd name="T105" fmla="*/ 336 h 3117"/>
              <a:gd name="T106" fmla="*/ 1684 w 3413"/>
              <a:gd name="T107" fmla="*/ 744 h 3117"/>
              <a:gd name="T108" fmla="*/ 1274 w 3413"/>
              <a:gd name="T109" fmla="*/ 860 h 3117"/>
              <a:gd name="T110" fmla="*/ 962 w 3413"/>
              <a:gd name="T111" fmla="*/ 583 h 3117"/>
              <a:gd name="T112" fmla="*/ 1033 w 3413"/>
              <a:gd name="T113" fmla="*/ 163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13" h="3117">
                <a:moveTo>
                  <a:pt x="1223" y="2058"/>
                </a:moveTo>
                <a:lnTo>
                  <a:pt x="1566" y="2058"/>
                </a:lnTo>
                <a:lnTo>
                  <a:pt x="1622" y="2061"/>
                </a:lnTo>
                <a:lnTo>
                  <a:pt x="1676" y="2070"/>
                </a:lnTo>
                <a:lnTo>
                  <a:pt x="1729" y="2085"/>
                </a:lnTo>
                <a:lnTo>
                  <a:pt x="1778" y="2104"/>
                </a:lnTo>
                <a:lnTo>
                  <a:pt x="1826" y="2129"/>
                </a:lnTo>
                <a:lnTo>
                  <a:pt x="1870" y="2158"/>
                </a:lnTo>
                <a:lnTo>
                  <a:pt x="1911" y="2191"/>
                </a:lnTo>
                <a:lnTo>
                  <a:pt x="1948" y="2228"/>
                </a:lnTo>
                <a:lnTo>
                  <a:pt x="1982" y="2269"/>
                </a:lnTo>
                <a:lnTo>
                  <a:pt x="2011" y="2313"/>
                </a:lnTo>
                <a:lnTo>
                  <a:pt x="2035" y="2360"/>
                </a:lnTo>
                <a:lnTo>
                  <a:pt x="2055" y="2410"/>
                </a:lnTo>
                <a:lnTo>
                  <a:pt x="2070" y="2463"/>
                </a:lnTo>
                <a:lnTo>
                  <a:pt x="2078" y="2516"/>
                </a:lnTo>
                <a:lnTo>
                  <a:pt x="2081" y="2572"/>
                </a:lnTo>
                <a:lnTo>
                  <a:pt x="2081" y="2989"/>
                </a:lnTo>
                <a:lnTo>
                  <a:pt x="2079" y="2989"/>
                </a:lnTo>
                <a:lnTo>
                  <a:pt x="2052" y="3003"/>
                </a:lnTo>
                <a:lnTo>
                  <a:pt x="2046" y="3006"/>
                </a:lnTo>
                <a:lnTo>
                  <a:pt x="2035" y="3011"/>
                </a:lnTo>
                <a:lnTo>
                  <a:pt x="2019" y="3017"/>
                </a:lnTo>
                <a:lnTo>
                  <a:pt x="1998" y="3027"/>
                </a:lnTo>
                <a:lnTo>
                  <a:pt x="1971" y="3036"/>
                </a:lnTo>
                <a:lnTo>
                  <a:pt x="1939" y="3046"/>
                </a:lnTo>
                <a:lnTo>
                  <a:pt x="1903" y="3058"/>
                </a:lnTo>
                <a:lnTo>
                  <a:pt x="1861" y="3069"/>
                </a:lnTo>
                <a:lnTo>
                  <a:pt x="1815" y="3079"/>
                </a:lnTo>
                <a:lnTo>
                  <a:pt x="1763" y="3090"/>
                </a:lnTo>
                <a:lnTo>
                  <a:pt x="1708" y="3099"/>
                </a:lnTo>
                <a:lnTo>
                  <a:pt x="1647" y="3106"/>
                </a:lnTo>
                <a:lnTo>
                  <a:pt x="1581" y="3112"/>
                </a:lnTo>
                <a:lnTo>
                  <a:pt x="1513" y="3116"/>
                </a:lnTo>
                <a:lnTo>
                  <a:pt x="1438" y="3117"/>
                </a:lnTo>
                <a:lnTo>
                  <a:pt x="1372" y="3116"/>
                </a:lnTo>
                <a:lnTo>
                  <a:pt x="1304" y="3113"/>
                </a:lnTo>
                <a:lnTo>
                  <a:pt x="1231" y="3107"/>
                </a:lnTo>
                <a:lnTo>
                  <a:pt x="1156" y="3099"/>
                </a:lnTo>
                <a:lnTo>
                  <a:pt x="1078" y="3086"/>
                </a:lnTo>
                <a:lnTo>
                  <a:pt x="997" y="3072"/>
                </a:lnTo>
                <a:lnTo>
                  <a:pt x="913" y="3053"/>
                </a:lnTo>
                <a:lnTo>
                  <a:pt x="826" y="3031"/>
                </a:lnTo>
                <a:lnTo>
                  <a:pt x="737" y="3005"/>
                </a:lnTo>
                <a:lnTo>
                  <a:pt x="709" y="2996"/>
                </a:lnTo>
                <a:lnTo>
                  <a:pt x="707" y="2989"/>
                </a:lnTo>
                <a:lnTo>
                  <a:pt x="707" y="2572"/>
                </a:lnTo>
                <a:lnTo>
                  <a:pt x="710" y="2516"/>
                </a:lnTo>
                <a:lnTo>
                  <a:pt x="719" y="2463"/>
                </a:lnTo>
                <a:lnTo>
                  <a:pt x="734" y="2410"/>
                </a:lnTo>
                <a:lnTo>
                  <a:pt x="753" y="2360"/>
                </a:lnTo>
                <a:lnTo>
                  <a:pt x="778" y="2313"/>
                </a:lnTo>
                <a:lnTo>
                  <a:pt x="807" y="2269"/>
                </a:lnTo>
                <a:lnTo>
                  <a:pt x="840" y="2228"/>
                </a:lnTo>
                <a:lnTo>
                  <a:pt x="878" y="2191"/>
                </a:lnTo>
                <a:lnTo>
                  <a:pt x="919" y="2158"/>
                </a:lnTo>
                <a:lnTo>
                  <a:pt x="963" y="2129"/>
                </a:lnTo>
                <a:lnTo>
                  <a:pt x="1010" y="2104"/>
                </a:lnTo>
                <a:lnTo>
                  <a:pt x="1060" y="2085"/>
                </a:lnTo>
                <a:lnTo>
                  <a:pt x="1113" y="2070"/>
                </a:lnTo>
                <a:lnTo>
                  <a:pt x="1167" y="2061"/>
                </a:lnTo>
                <a:lnTo>
                  <a:pt x="1223" y="2058"/>
                </a:lnTo>
                <a:close/>
                <a:moveTo>
                  <a:pt x="1892" y="1643"/>
                </a:moveTo>
                <a:lnTo>
                  <a:pt x="2232" y="1643"/>
                </a:lnTo>
                <a:lnTo>
                  <a:pt x="2288" y="1647"/>
                </a:lnTo>
                <a:lnTo>
                  <a:pt x="2343" y="1655"/>
                </a:lnTo>
                <a:lnTo>
                  <a:pt x="2395" y="1669"/>
                </a:lnTo>
                <a:lnTo>
                  <a:pt x="2446" y="1689"/>
                </a:lnTo>
                <a:lnTo>
                  <a:pt x="2492" y="1714"/>
                </a:lnTo>
                <a:lnTo>
                  <a:pt x="2537" y="1743"/>
                </a:lnTo>
                <a:lnTo>
                  <a:pt x="2578" y="1776"/>
                </a:lnTo>
                <a:lnTo>
                  <a:pt x="2616" y="1813"/>
                </a:lnTo>
                <a:lnTo>
                  <a:pt x="2649" y="1854"/>
                </a:lnTo>
                <a:lnTo>
                  <a:pt x="2678" y="1899"/>
                </a:lnTo>
                <a:lnTo>
                  <a:pt x="2703" y="1945"/>
                </a:lnTo>
                <a:lnTo>
                  <a:pt x="2723" y="1996"/>
                </a:lnTo>
                <a:lnTo>
                  <a:pt x="2737" y="2047"/>
                </a:lnTo>
                <a:lnTo>
                  <a:pt x="2745" y="2102"/>
                </a:lnTo>
                <a:lnTo>
                  <a:pt x="2748" y="2158"/>
                </a:lnTo>
                <a:lnTo>
                  <a:pt x="2748" y="2575"/>
                </a:lnTo>
                <a:lnTo>
                  <a:pt x="2745" y="2575"/>
                </a:lnTo>
                <a:lnTo>
                  <a:pt x="2718" y="2589"/>
                </a:lnTo>
                <a:lnTo>
                  <a:pt x="2713" y="2591"/>
                </a:lnTo>
                <a:lnTo>
                  <a:pt x="2702" y="2596"/>
                </a:lnTo>
                <a:lnTo>
                  <a:pt x="2686" y="2603"/>
                </a:lnTo>
                <a:lnTo>
                  <a:pt x="2664" y="2611"/>
                </a:lnTo>
                <a:lnTo>
                  <a:pt x="2638" y="2622"/>
                </a:lnTo>
                <a:lnTo>
                  <a:pt x="2605" y="2632"/>
                </a:lnTo>
                <a:lnTo>
                  <a:pt x="2569" y="2643"/>
                </a:lnTo>
                <a:lnTo>
                  <a:pt x="2528" y="2654"/>
                </a:lnTo>
                <a:lnTo>
                  <a:pt x="2481" y="2665"/>
                </a:lnTo>
                <a:lnTo>
                  <a:pt x="2429" y="2675"/>
                </a:lnTo>
                <a:lnTo>
                  <a:pt x="2373" y="2684"/>
                </a:lnTo>
                <a:lnTo>
                  <a:pt x="2312" y="2692"/>
                </a:lnTo>
                <a:lnTo>
                  <a:pt x="2247" y="2698"/>
                </a:lnTo>
                <a:lnTo>
                  <a:pt x="2177" y="2701"/>
                </a:lnTo>
                <a:lnTo>
                  <a:pt x="2177" y="2573"/>
                </a:lnTo>
                <a:lnTo>
                  <a:pt x="2174" y="2510"/>
                </a:lnTo>
                <a:lnTo>
                  <a:pt x="2165" y="2449"/>
                </a:lnTo>
                <a:lnTo>
                  <a:pt x="2149" y="2390"/>
                </a:lnTo>
                <a:lnTo>
                  <a:pt x="2129" y="2333"/>
                </a:lnTo>
                <a:lnTo>
                  <a:pt x="2102" y="2280"/>
                </a:lnTo>
                <a:lnTo>
                  <a:pt x="2071" y="2229"/>
                </a:lnTo>
                <a:lnTo>
                  <a:pt x="2035" y="2183"/>
                </a:lnTo>
                <a:lnTo>
                  <a:pt x="1995" y="2138"/>
                </a:lnTo>
                <a:lnTo>
                  <a:pt x="1950" y="2099"/>
                </a:lnTo>
                <a:lnTo>
                  <a:pt x="1903" y="2064"/>
                </a:lnTo>
                <a:lnTo>
                  <a:pt x="1851" y="2034"/>
                </a:lnTo>
                <a:lnTo>
                  <a:pt x="1797" y="2008"/>
                </a:lnTo>
                <a:lnTo>
                  <a:pt x="1740" y="1988"/>
                </a:lnTo>
                <a:lnTo>
                  <a:pt x="1772" y="1954"/>
                </a:lnTo>
                <a:lnTo>
                  <a:pt x="1802" y="1916"/>
                </a:lnTo>
                <a:lnTo>
                  <a:pt x="1827" y="1877"/>
                </a:lnTo>
                <a:lnTo>
                  <a:pt x="1849" y="1834"/>
                </a:lnTo>
                <a:lnTo>
                  <a:pt x="1868" y="1789"/>
                </a:lnTo>
                <a:lnTo>
                  <a:pt x="1880" y="1743"/>
                </a:lnTo>
                <a:lnTo>
                  <a:pt x="1889" y="1693"/>
                </a:lnTo>
                <a:lnTo>
                  <a:pt x="1892" y="1643"/>
                </a:lnTo>
                <a:close/>
                <a:moveTo>
                  <a:pt x="516" y="1643"/>
                </a:moveTo>
                <a:lnTo>
                  <a:pt x="858" y="1643"/>
                </a:lnTo>
                <a:lnTo>
                  <a:pt x="877" y="1644"/>
                </a:lnTo>
                <a:lnTo>
                  <a:pt x="896" y="1646"/>
                </a:lnTo>
                <a:lnTo>
                  <a:pt x="900" y="1695"/>
                </a:lnTo>
                <a:lnTo>
                  <a:pt x="909" y="1744"/>
                </a:lnTo>
                <a:lnTo>
                  <a:pt x="922" y="1790"/>
                </a:lnTo>
                <a:lnTo>
                  <a:pt x="940" y="1835"/>
                </a:lnTo>
                <a:lnTo>
                  <a:pt x="962" y="1877"/>
                </a:lnTo>
                <a:lnTo>
                  <a:pt x="988" y="1917"/>
                </a:lnTo>
                <a:lnTo>
                  <a:pt x="1017" y="1954"/>
                </a:lnTo>
                <a:lnTo>
                  <a:pt x="1049" y="1988"/>
                </a:lnTo>
                <a:lnTo>
                  <a:pt x="992" y="2008"/>
                </a:lnTo>
                <a:lnTo>
                  <a:pt x="938" y="2034"/>
                </a:lnTo>
                <a:lnTo>
                  <a:pt x="886" y="2064"/>
                </a:lnTo>
                <a:lnTo>
                  <a:pt x="838" y="2099"/>
                </a:lnTo>
                <a:lnTo>
                  <a:pt x="794" y="2138"/>
                </a:lnTo>
                <a:lnTo>
                  <a:pt x="753" y="2182"/>
                </a:lnTo>
                <a:lnTo>
                  <a:pt x="718" y="2229"/>
                </a:lnTo>
                <a:lnTo>
                  <a:pt x="686" y="2280"/>
                </a:lnTo>
                <a:lnTo>
                  <a:pt x="660" y="2333"/>
                </a:lnTo>
                <a:lnTo>
                  <a:pt x="639" y="2390"/>
                </a:lnTo>
                <a:lnTo>
                  <a:pt x="624" y="2449"/>
                </a:lnTo>
                <a:lnTo>
                  <a:pt x="615" y="2510"/>
                </a:lnTo>
                <a:lnTo>
                  <a:pt x="611" y="2573"/>
                </a:lnTo>
                <a:lnTo>
                  <a:pt x="611" y="2699"/>
                </a:lnTo>
                <a:lnTo>
                  <a:pt x="537" y="2694"/>
                </a:lnTo>
                <a:lnTo>
                  <a:pt x="460" y="2685"/>
                </a:lnTo>
                <a:lnTo>
                  <a:pt x="380" y="2673"/>
                </a:lnTo>
                <a:lnTo>
                  <a:pt x="296" y="2659"/>
                </a:lnTo>
                <a:lnTo>
                  <a:pt x="210" y="2640"/>
                </a:lnTo>
                <a:lnTo>
                  <a:pt x="122" y="2618"/>
                </a:lnTo>
                <a:lnTo>
                  <a:pt x="30" y="2591"/>
                </a:lnTo>
                <a:lnTo>
                  <a:pt x="1" y="2581"/>
                </a:lnTo>
                <a:lnTo>
                  <a:pt x="0" y="2575"/>
                </a:lnTo>
                <a:lnTo>
                  <a:pt x="0" y="2158"/>
                </a:lnTo>
                <a:lnTo>
                  <a:pt x="3" y="2102"/>
                </a:lnTo>
                <a:lnTo>
                  <a:pt x="12" y="2047"/>
                </a:lnTo>
                <a:lnTo>
                  <a:pt x="26" y="1996"/>
                </a:lnTo>
                <a:lnTo>
                  <a:pt x="46" y="1945"/>
                </a:lnTo>
                <a:lnTo>
                  <a:pt x="70" y="1899"/>
                </a:lnTo>
                <a:lnTo>
                  <a:pt x="99" y="1854"/>
                </a:lnTo>
                <a:lnTo>
                  <a:pt x="133" y="1813"/>
                </a:lnTo>
                <a:lnTo>
                  <a:pt x="170" y="1776"/>
                </a:lnTo>
                <a:lnTo>
                  <a:pt x="211" y="1743"/>
                </a:lnTo>
                <a:lnTo>
                  <a:pt x="256" y="1714"/>
                </a:lnTo>
                <a:lnTo>
                  <a:pt x="303" y="1689"/>
                </a:lnTo>
                <a:lnTo>
                  <a:pt x="353" y="1669"/>
                </a:lnTo>
                <a:lnTo>
                  <a:pt x="405" y="1655"/>
                </a:lnTo>
                <a:lnTo>
                  <a:pt x="460" y="1647"/>
                </a:lnTo>
                <a:lnTo>
                  <a:pt x="516" y="1643"/>
                </a:lnTo>
                <a:close/>
                <a:moveTo>
                  <a:pt x="2558" y="1240"/>
                </a:moveTo>
                <a:lnTo>
                  <a:pt x="2897" y="1240"/>
                </a:lnTo>
                <a:lnTo>
                  <a:pt x="2953" y="1242"/>
                </a:lnTo>
                <a:lnTo>
                  <a:pt x="3008" y="1251"/>
                </a:lnTo>
                <a:lnTo>
                  <a:pt x="3059" y="1265"/>
                </a:lnTo>
                <a:lnTo>
                  <a:pt x="3110" y="1285"/>
                </a:lnTo>
                <a:lnTo>
                  <a:pt x="3157" y="1310"/>
                </a:lnTo>
                <a:lnTo>
                  <a:pt x="3201" y="1339"/>
                </a:lnTo>
                <a:lnTo>
                  <a:pt x="3243" y="1372"/>
                </a:lnTo>
                <a:lnTo>
                  <a:pt x="3280" y="1409"/>
                </a:lnTo>
                <a:lnTo>
                  <a:pt x="3313" y="1450"/>
                </a:lnTo>
                <a:lnTo>
                  <a:pt x="3342" y="1494"/>
                </a:lnTo>
                <a:lnTo>
                  <a:pt x="3367" y="1541"/>
                </a:lnTo>
                <a:lnTo>
                  <a:pt x="3387" y="1591"/>
                </a:lnTo>
                <a:lnTo>
                  <a:pt x="3401" y="1643"/>
                </a:lnTo>
                <a:lnTo>
                  <a:pt x="3410" y="1697"/>
                </a:lnTo>
                <a:lnTo>
                  <a:pt x="3413" y="1754"/>
                </a:lnTo>
                <a:lnTo>
                  <a:pt x="3413" y="2170"/>
                </a:lnTo>
                <a:lnTo>
                  <a:pt x="3410" y="2170"/>
                </a:lnTo>
                <a:lnTo>
                  <a:pt x="3383" y="2184"/>
                </a:lnTo>
                <a:lnTo>
                  <a:pt x="3378" y="2187"/>
                </a:lnTo>
                <a:lnTo>
                  <a:pt x="3367" y="2192"/>
                </a:lnTo>
                <a:lnTo>
                  <a:pt x="3351" y="2199"/>
                </a:lnTo>
                <a:lnTo>
                  <a:pt x="3329" y="2207"/>
                </a:lnTo>
                <a:lnTo>
                  <a:pt x="3302" y="2217"/>
                </a:lnTo>
                <a:lnTo>
                  <a:pt x="3271" y="2227"/>
                </a:lnTo>
                <a:lnTo>
                  <a:pt x="3233" y="2238"/>
                </a:lnTo>
                <a:lnTo>
                  <a:pt x="3192" y="2250"/>
                </a:lnTo>
                <a:lnTo>
                  <a:pt x="3145" y="2260"/>
                </a:lnTo>
                <a:lnTo>
                  <a:pt x="3094" y="2270"/>
                </a:lnTo>
                <a:lnTo>
                  <a:pt x="3038" y="2280"/>
                </a:lnTo>
                <a:lnTo>
                  <a:pt x="2977" y="2288"/>
                </a:lnTo>
                <a:lnTo>
                  <a:pt x="2912" y="2293"/>
                </a:lnTo>
                <a:lnTo>
                  <a:pt x="2842" y="2297"/>
                </a:lnTo>
                <a:lnTo>
                  <a:pt x="2842" y="2169"/>
                </a:lnTo>
                <a:lnTo>
                  <a:pt x="2839" y="2106"/>
                </a:lnTo>
                <a:lnTo>
                  <a:pt x="2829" y="2045"/>
                </a:lnTo>
                <a:lnTo>
                  <a:pt x="2814" y="1986"/>
                </a:lnTo>
                <a:lnTo>
                  <a:pt x="2793" y="1930"/>
                </a:lnTo>
                <a:lnTo>
                  <a:pt x="2767" y="1876"/>
                </a:lnTo>
                <a:lnTo>
                  <a:pt x="2735" y="1825"/>
                </a:lnTo>
                <a:lnTo>
                  <a:pt x="2700" y="1778"/>
                </a:lnTo>
                <a:lnTo>
                  <a:pt x="2659" y="1734"/>
                </a:lnTo>
                <a:lnTo>
                  <a:pt x="2615" y="1695"/>
                </a:lnTo>
                <a:lnTo>
                  <a:pt x="2567" y="1660"/>
                </a:lnTo>
                <a:lnTo>
                  <a:pt x="2516" y="1629"/>
                </a:lnTo>
                <a:lnTo>
                  <a:pt x="2461" y="1604"/>
                </a:lnTo>
                <a:lnTo>
                  <a:pt x="2404" y="1584"/>
                </a:lnTo>
                <a:lnTo>
                  <a:pt x="2438" y="1549"/>
                </a:lnTo>
                <a:lnTo>
                  <a:pt x="2467" y="1512"/>
                </a:lnTo>
                <a:lnTo>
                  <a:pt x="2492" y="1472"/>
                </a:lnTo>
                <a:lnTo>
                  <a:pt x="2514" y="1430"/>
                </a:lnTo>
                <a:lnTo>
                  <a:pt x="2532" y="1384"/>
                </a:lnTo>
                <a:lnTo>
                  <a:pt x="2545" y="1338"/>
                </a:lnTo>
                <a:lnTo>
                  <a:pt x="2554" y="1289"/>
                </a:lnTo>
                <a:lnTo>
                  <a:pt x="2558" y="1240"/>
                </a:lnTo>
                <a:close/>
                <a:moveTo>
                  <a:pt x="1395" y="1227"/>
                </a:moveTo>
                <a:lnTo>
                  <a:pt x="1445" y="1230"/>
                </a:lnTo>
                <a:lnTo>
                  <a:pt x="1493" y="1240"/>
                </a:lnTo>
                <a:lnTo>
                  <a:pt x="1540" y="1254"/>
                </a:lnTo>
                <a:lnTo>
                  <a:pt x="1584" y="1275"/>
                </a:lnTo>
                <a:lnTo>
                  <a:pt x="1625" y="1299"/>
                </a:lnTo>
                <a:lnTo>
                  <a:pt x="1662" y="1328"/>
                </a:lnTo>
                <a:lnTo>
                  <a:pt x="1695" y="1363"/>
                </a:lnTo>
                <a:lnTo>
                  <a:pt x="1726" y="1400"/>
                </a:lnTo>
                <a:lnTo>
                  <a:pt x="1750" y="1440"/>
                </a:lnTo>
                <a:lnTo>
                  <a:pt x="1770" y="1483"/>
                </a:lnTo>
                <a:lnTo>
                  <a:pt x="1786" y="1530"/>
                </a:lnTo>
                <a:lnTo>
                  <a:pt x="1794" y="1578"/>
                </a:lnTo>
                <a:lnTo>
                  <a:pt x="1797" y="1629"/>
                </a:lnTo>
                <a:lnTo>
                  <a:pt x="1794" y="1680"/>
                </a:lnTo>
                <a:lnTo>
                  <a:pt x="1786" y="1728"/>
                </a:lnTo>
                <a:lnTo>
                  <a:pt x="1770" y="1775"/>
                </a:lnTo>
                <a:lnTo>
                  <a:pt x="1750" y="1818"/>
                </a:lnTo>
                <a:lnTo>
                  <a:pt x="1726" y="1858"/>
                </a:lnTo>
                <a:lnTo>
                  <a:pt x="1695" y="1895"/>
                </a:lnTo>
                <a:lnTo>
                  <a:pt x="1662" y="1930"/>
                </a:lnTo>
                <a:lnTo>
                  <a:pt x="1625" y="1959"/>
                </a:lnTo>
                <a:lnTo>
                  <a:pt x="1584" y="1983"/>
                </a:lnTo>
                <a:lnTo>
                  <a:pt x="1540" y="2004"/>
                </a:lnTo>
                <a:lnTo>
                  <a:pt x="1493" y="2018"/>
                </a:lnTo>
                <a:lnTo>
                  <a:pt x="1445" y="2028"/>
                </a:lnTo>
                <a:lnTo>
                  <a:pt x="1395" y="2031"/>
                </a:lnTo>
                <a:lnTo>
                  <a:pt x="1344" y="2028"/>
                </a:lnTo>
                <a:lnTo>
                  <a:pt x="1295" y="2018"/>
                </a:lnTo>
                <a:lnTo>
                  <a:pt x="1249" y="2004"/>
                </a:lnTo>
                <a:lnTo>
                  <a:pt x="1205" y="1983"/>
                </a:lnTo>
                <a:lnTo>
                  <a:pt x="1164" y="1959"/>
                </a:lnTo>
                <a:lnTo>
                  <a:pt x="1127" y="1930"/>
                </a:lnTo>
                <a:lnTo>
                  <a:pt x="1093" y="1895"/>
                </a:lnTo>
                <a:lnTo>
                  <a:pt x="1063" y="1858"/>
                </a:lnTo>
                <a:lnTo>
                  <a:pt x="1038" y="1818"/>
                </a:lnTo>
                <a:lnTo>
                  <a:pt x="1019" y="1775"/>
                </a:lnTo>
                <a:lnTo>
                  <a:pt x="1003" y="1728"/>
                </a:lnTo>
                <a:lnTo>
                  <a:pt x="994" y="1680"/>
                </a:lnTo>
                <a:lnTo>
                  <a:pt x="991" y="1629"/>
                </a:lnTo>
                <a:lnTo>
                  <a:pt x="994" y="1578"/>
                </a:lnTo>
                <a:lnTo>
                  <a:pt x="1003" y="1530"/>
                </a:lnTo>
                <a:lnTo>
                  <a:pt x="1019" y="1483"/>
                </a:lnTo>
                <a:lnTo>
                  <a:pt x="1038" y="1440"/>
                </a:lnTo>
                <a:lnTo>
                  <a:pt x="1063" y="1400"/>
                </a:lnTo>
                <a:lnTo>
                  <a:pt x="1093" y="1363"/>
                </a:lnTo>
                <a:lnTo>
                  <a:pt x="1127" y="1328"/>
                </a:lnTo>
                <a:lnTo>
                  <a:pt x="1164" y="1299"/>
                </a:lnTo>
                <a:lnTo>
                  <a:pt x="1205" y="1275"/>
                </a:lnTo>
                <a:lnTo>
                  <a:pt x="1249" y="1254"/>
                </a:lnTo>
                <a:lnTo>
                  <a:pt x="1295" y="1240"/>
                </a:lnTo>
                <a:lnTo>
                  <a:pt x="1344" y="1230"/>
                </a:lnTo>
                <a:lnTo>
                  <a:pt x="1395" y="1227"/>
                </a:lnTo>
                <a:close/>
                <a:moveTo>
                  <a:pt x="1189" y="902"/>
                </a:moveTo>
                <a:lnTo>
                  <a:pt x="1560" y="902"/>
                </a:lnTo>
                <a:lnTo>
                  <a:pt x="1618" y="905"/>
                </a:lnTo>
                <a:lnTo>
                  <a:pt x="1675" y="913"/>
                </a:lnTo>
                <a:lnTo>
                  <a:pt x="1650" y="951"/>
                </a:lnTo>
                <a:lnTo>
                  <a:pt x="1629" y="991"/>
                </a:lnTo>
                <a:lnTo>
                  <a:pt x="1612" y="1033"/>
                </a:lnTo>
                <a:lnTo>
                  <a:pt x="1598" y="1076"/>
                </a:lnTo>
                <a:lnTo>
                  <a:pt x="1589" y="1122"/>
                </a:lnTo>
                <a:lnTo>
                  <a:pt x="1585" y="1169"/>
                </a:lnTo>
                <a:lnTo>
                  <a:pt x="1540" y="1152"/>
                </a:lnTo>
                <a:lnTo>
                  <a:pt x="1493" y="1140"/>
                </a:lnTo>
                <a:lnTo>
                  <a:pt x="1445" y="1132"/>
                </a:lnTo>
                <a:lnTo>
                  <a:pt x="1395" y="1130"/>
                </a:lnTo>
                <a:lnTo>
                  <a:pt x="1345" y="1132"/>
                </a:lnTo>
                <a:lnTo>
                  <a:pt x="1298" y="1139"/>
                </a:lnTo>
                <a:lnTo>
                  <a:pt x="1251" y="1152"/>
                </a:lnTo>
                <a:lnTo>
                  <a:pt x="1207" y="1168"/>
                </a:lnTo>
                <a:lnTo>
                  <a:pt x="1165" y="1189"/>
                </a:lnTo>
                <a:lnTo>
                  <a:pt x="1162" y="1138"/>
                </a:lnTo>
                <a:lnTo>
                  <a:pt x="1153" y="1089"/>
                </a:lnTo>
                <a:lnTo>
                  <a:pt x="1140" y="1041"/>
                </a:lnTo>
                <a:lnTo>
                  <a:pt x="1122" y="997"/>
                </a:lnTo>
                <a:lnTo>
                  <a:pt x="1101" y="953"/>
                </a:lnTo>
                <a:lnTo>
                  <a:pt x="1075" y="913"/>
                </a:lnTo>
                <a:lnTo>
                  <a:pt x="1131" y="905"/>
                </a:lnTo>
                <a:lnTo>
                  <a:pt x="1189" y="902"/>
                </a:lnTo>
                <a:close/>
                <a:moveTo>
                  <a:pt x="2061" y="813"/>
                </a:moveTo>
                <a:lnTo>
                  <a:pt x="2112" y="816"/>
                </a:lnTo>
                <a:lnTo>
                  <a:pt x="2161" y="824"/>
                </a:lnTo>
                <a:lnTo>
                  <a:pt x="2207" y="840"/>
                </a:lnTo>
                <a:lnTo>
                  <a:pt x="2251" y="859"/>
                </a:lnTo>
                <a:lnTo>
                  <a:pt x="2291" y="884"/>
                </a:lnTo>
                <a:lnTo>
                  <a:pt x="2329" y="914"/>
                </a:lnTo>
                <a:lnTo>
                  <a:pt x="2363" y="947"/>
                </a:lnTo>
                <a:lnTo>
                  <a:pt x="2392" y="984"/>
                </a:lnTo>
                <a:lnTo>
                  <a:pt x="2417" y="1026"/>
                </a:lnTo>
                <a:lnTo>
                  <a:pt x="2438" y="1069"/>
                </a:lnTo>
                <a:lnTo>
                  <a:pt x="2452" y="1116"/>
                </a:lnTo>
                <a:lnTo>
                  <a:pt x="2461" y="1164"/>
                </a:lnTo>
                <a:lnTo>
                  <a:pt x="2464" y="1214"/>
                </a:lnTo>
                <a:lnTo>
                  <a:pt x="2461" y="1264"/>
                </a:lnTo>
                <a:lnTo>
                  <a:pt x="2452" y="1313"/>
                </a:lnTo>
                <a:lnTo>
                  <a:pt x="2438" y="1359"/>
                </a:lnTo>
                <a:lnTo>
                  <a:pt x="2417" y="1403"/>
                </a:lnTo>
                <a:lnTo>
                  <a:pt x="2392" y="1444"/>
                </a:lnTo>
                <a:lnTo>
                  <a:pt x="2363" y="1481"/>
                </a:lnTo>
                <a:lnTo>
                  <a:pt x="2329" y="1514"/>
                </a:lnTo>
                <a:lnTo>
                  <a:pt x="2291" y="1544"/>
                </a:lnTo>
                <a:lnTo>
                  <a:pt x="2251" y="1569"/>
                </a:lnTo>
                <a:lnTo>
                  <a:pt x="2207" y="1589"/>
                </a:lnTo>
                <a:lnTo>
                  <a:pt x="2161" y="1604"/>
                </a:lnTo>
                <a:lnTo>
                  <a:pt x="2112" y="1612"/>
                </a:lnTo>
                <a:lnTo>
                  <a:pt x="2061" y="1616"/>
                </a:lnTo>
                <a:lnTo>
                  <a:pt x="2016" y="1614"/>
                </a:lnTo>
                <a:lnTo>
                  <a:pt x="1972" y="1606"/>
                </a:lnTo>
                <a:lnTo>
                  <a:pt x="1931" y="1594"/>
                </a:lnTo>
                <a:lnTo>
                  <a:pt x="1891" y="1578"/>
                </a:lnTo>
                <a:lnTo>
                  <a:pt x="1883" y="1527"/>
                </a:lnTo>
                <a:lnTo>
                  <a:pt x="1870" y="1477"/>
                </a:lnTo>
                <a:lnTo>
                  <a:pt x="1852" y="1431"/>
                </a:lnTo>
                <a:lnTo>
                  <a:pt x="1829" y="1385"/>
                </a:lnTo>
                <a:lnTo>
                  <a:pt x="1802" y="1344"/>
                </a:lnTo>
                <a:lnTo>
                  <a:pt x="1772" y="1305"/>
                </a:lnTo>
                <a:lnTo>
                  <a:pt x="1737" y="1269"/>
                </a:lnTo>
                <a:lnTo>
                  <a:pt x="1700" y="1236"/>
                </a:lnTo>
                <a:lnTo>
                  <a:pt x="1658" y="1209"/>
                </a:lnTo>
                <a:lnTo>
                  <a:pt x="1662" y="1158"/>
                </a:lnTo>
                <a:lnTo>
                  <a:pt x="1672" y="1110"/>
                </a:lnTo>
                <a:lnTo>
                  <a:pt x="1687" y="1065"/>
                </a:lnTo>
                <a:lnTo>
                  <a:pt x="1708" y="1022"/>
                </a:lnTo>
                <a:lnTo>
                  <a:pt x="1733" y="981"/>
                </a:lnTo>
                <a:lnTo>
                  <a:pt x="1762" y="945"/>
                </a:lnTo>
                <a:lnTo>
                  <a:pt x="1796" y="912"/>
                </a:lnTo>
                <a:lnTo>
                  <a:pt x="1833" y="883"/>
                </a:lnTo>
                <a:lnTo>
                  <a:pt x="1874" y="858"/>
                </a:lnTo>
                <a:lnTo>
                  <a:pt x="1917" y="839"/>
                </a:lnTo>
                <a:lnTo>
                  <a:pt x="1963" y="824"/>
                </a:lnTo>
                <a:lnTo>
                  <a:pt x="2012" y="815"/>
                </a:lnTo>
                <a:lnTo>
                  <a:pt x="2061" y="813"/>
                </a:lnTo>
                <a:close/>
                <a:moveTo>
                  <a:pt x="687" y="813"/>
                </a:moveTo>
                <a:lnTo>
                  <a:pt x="738" y="816"/>
                </a:lnTo>
                <a:lnTo>
                  <a:pt x="787" y="824"/>
                </a:lnTo>
                <a:lnTo>
                  <a:pt x="833" y="840"/>
                </a:lnTo>
                <a:lnTo>
                  <a:pt x="877" y="859"/>
                </a:lnTo>
                <a:lnTo>
                  <a:pt x="917" y="884"/>
                </a:lnTo>
                <a:lnTo>
                  <a:pt x="954" y="914"/>
                </a:lnTo>
                <a:lnTo>
                  <a:pt x="989" y="947"/>
                </a:lnTo>
                <a:lnTo>
                  <a:pt x="1018" y="984"/>
                </a:lnTo>
                <a:lnTo>
                  <a:pt x="1043" y="1026"/>
                </a:lnTo>
                <a:lnTo>
                  <a:pt x="1063" y="1069"/>
                </a:lnTo>
                <a:lnTo>
                  <a:pt x="1078" y="1116"/>
                </a:lnTo>
                <a:lnTo>
                  <a:pt x="1087" y="1164"/>
                </a:lnTo>
                <a:lnTo>
                  <a:pt x="1090" y="1214"/>
                </a:lnTo>
                <a:lnTo>
                  <a:pt x="1089" y="1236"/>
                </a:lnTo>
                <a:lnTo>
                  <a:pt x="1049" y="1272"/>
                </a:lnTo>
                <a:lnTo>
                  <a:pt x="1013" y="1311"/>
                </a:lnTo>
                <a:lnTo>
                  <a:pt x="980" y="1353"/>
                </a:lnTo>
                <a:lnTo>
                  <a:pt x="952" y="1400"/>
                </a:lnTo>
                <a:lnTo>
                  <a:pt x="931" y="1448"/>
                </a:lnTo>
                <a:lnTo>
                  <a:pt x="913" y="1500"/>
                </a:lnTo>
                <a:lnTo>
                  <a:pt x="902" y="1554"/>
                </a:lnTo>
                <a:lnTo>
                  <a:pt x="863" y="1575"/>
                </a:lnTo>
                <a:lnTo>
                  <a:pt x="822" y="1593"/>
                </a:lnTo>
                <a:lnTo>
                  <a:pt x="778" y="1605"/>
                </a:lnTo>
                <a:lnTo>
                  <a:pt x="734" y="1614"/>
                </a:lnTo>
                <a:lnTo>
                  <a:pt x="687" y="1616"/>
                </a:lnTo>
                <a:lnTo>
                  <a:pt x="636" y="1612"/>
                </a:lnTo>
                <a:lnTo>
                  <a:pt x="588" y="1604"/>
                </a:lnTo>
                <a:lnTo>
                  <a:pt x="542" y="1589"/>
                </a:lnTo>
                <a:lnTo>
                  <a:pt x="497" y="1569"/>
                </a:lnTo>
                <a:lnTo>
                  <a:pt x="457" y="1544"/>
                </a:lnTo>
                <a:lnTo>
                  <a:pt x="420" y="1514"/>
                </a:lnTo>
                <a:lnTo>
                  <a:pt x="386" y="1481"/>
                </a:lnTo>
                <a:lnTo>
                  <a:pt x="357" y="1444"/>
                </a:lnTo>
                <a:lnTo>
                  <a:pt x="332" y="1403"/>
                </a:lnTo>
                <a:lnTo>
                  <a:pt x="311" y="1359"/>
                </a:lnTo>
                <a:lnTo>
                  <a:pt x="296" y="1313"/>
                </a:lnTo>
                <a:lnTo>
                  <a:pt x="287" y="1264"/>
                </a:lnTo>
                <a:lnTo>
                  <a:pt x="284" y="1214"/>
                </a:lnTo>
                <a:lnTo>
                  <a:pt x="287" y="1164"/>
                </a:lnTo>
                <a:lnTo>
                  <a:pt x="296" y="1116"/>
                </a:lnTo>
                <a:lnTo>
                  <a:pt x="311" y="1069"/>
                </a:lnTo>
                <a:lnTo>
                  <a:pt x="332" y="1026"/>
                </a:lnTo>
                <a:lnTo>
                  <a:pt x="357" y="984"/>
                </a:lnTo>
                <a:lnTo>
                  <a:pt x="386" y="947"/>
                </a:lnTo>
                <a:lnTo>
                  <a:pt x="420" y="914"/>
                </a:lnTo>
                <a:lnTo>
                  <a:pt x="457" y="884"/>
                </a:lnTo>
                <a:lnTo>
                  <a:pt x="497" y="859"/>
                </a:lnTo>
                <a:lnTo>
                  <a:pt x="542" y="840"/>
                </a:lnTo>
                <a:lnTo>
                  <a:pt x="588" y="824"/>
                </a:lnTo>
                <a:lnTo>
                  <a:pt x="636" y="816"/>
                </a:lnTo>
                <a:lnTo>
                  <a:pt x="687" y="813"/>
                </a:lnTo>
                <a:close/>
                <a:moveTo>
                  <a:pt x="2726" y="408"/>
                </a:moveTo>
                <a:lnTo>
                  <a:pt x="2776" y="411"/>
                </a:lnTo>
                <a:lnTo>
                  <a:pt x="2825" y="420"/>
                </a:lnTo>
                <a:lnTo>
                  <a:pt x="2872" y="435"/>
                </a:lnTo>
                <a:lnTo>
                  <a:pt x="2915" y="456"/>
                </a:lnTo>
                <a:lnTo>
                  <a:pt x="2956" y="480"/>
                </a:lnTo>
                <a:lnTo>
                  <a:pt x="2994" y="509"/>
                </a:lnTo>
                <a:lnTo>
                  <a:pt x="3027" y="543"/>
                </a:lnTo>
                <a:lnTo>
                  <a:pt x="3056" y="581"/>
                </a:lnTo>
                <a:lnTo>
                  <a:pt x="3082" y="621"/>
                </a:lnTo>
                <a:lnTo>
                  <a:pt x="3102" y="665"/>
                </a:lnTo>
                <a:lnTo>
                  <a:pt x="3116" y="711"/>
                </a:lnTo>
                <a:lnTo>
                  <a:pt x="3126" y="759"/>
                </a:lnTo>
                <a:lnTo>
                  <a:pt x="3129" y="810"/>
                </a:lnTo>
                <a:lnTo>
                  <a:pt x="3126" y="860"/>
                </a:lnTo>
                <a:lnTo>
                  <a:pt x="3116" y="909"/>
                </a:lnTo>
                <a:lnTo>
                  <a:pt x="3102" y="956"/>
                </a:lnTo>
                <a:lnTo>
                  <a:pt x="3082" y="999"/>
                </a:lnTo>
                <a:lnTo>
                  <a:pt x="3056" y="1039"/>
                </a:lnTo>
                <a:lnTo>
                  <a:pt x="3027" y="1076"/>
                </a:lnTo>
                <a:lnTo>
                  <a:pt x="2994" y="1110"/>
                </a:lnTo>
                <a:lnTo>
                  <a:pt x="2956" y="1139"/>
                </a:lnTo>
                <a:lnTo>
                  <a:pt x="2915" y="1164"/>
                </a:lnTo>
                <a:lnTo>
                  <a:pt x="2872" y="1185"/>
                </a:lnTo>
                <a:lnTo>
                  <a:pt x="2825" y="1199"/>
                </a:lnTo>
                <a:lnTo>
                  <a:pt x="2776" y="1209"/>
                </a:lnTo>
                <a:lnTo>
                  <a:pt x="2726" y="1212"/>
                </a:lnTo>
                <a:lnTo>
                  <a:pt x="2681" y="1210"/>
                </a:lnTo>
                <a:lnTo>
                  <a:pt x="2638" y="1201"/>
                </a:lnTo>
                <a:lnTo>
                  <a:pt x="2595" y="1190"/>
                </a:lnTo>
                <a:lnTo>
                  <a:pt x="2556" y="1173"/>
                </a:lnTo>
                <a:lnTo>
                  <a:pt x="2547" y="1123"/>
                </a:lnTo>
                <a:lnTo>
                  <a:pt x="2534" y="1073"/>
                </a:lnTo>
                <a:lnTo>
                  <a:pt x="2516" y="1026"/>
                </a:lnTo>
                <a:lnTo>
                  <a:pt x="2493" y="981"/>
                </a:lnTo>
                <a:lnTo>
                  <a:pt x="2467" y="939"/>
                </a:lnTo>
                <a:lnTo>
                  <a:pt x="2436" y="901"/>
                </a:lnTo>
                <a:lnTo>
                  <a:pt x="2402" y="865"/>
                </a:lnTo>
                <a:lnTo>
                  <a:pt x="2364" y="833"/>
                </a:lnTo>
                <a:lnTo>
                  <a:pt x="2324" y="804"/>
                </a:lnTo>
                <a:lnTo>
                  <a:pt x="2327" y="754"/>
                </a:lnTo>
                <a:lnTo>
                  <a:pt x="2337" y="707"/>
                </a:lnTo>
                <a:lnTo>
                  <a:pt x="2352" y="661"/>
                </a:lnTo>
                <a:lnTo>
                  <a:pt x="2372" y="618"/>
                </a:lnTo>
                <a:lnTo>
                  <a:pt x="2397" y="577"/>
                </a:lnTo>
                <a:lnTo>
                  <a:pt x="2427" y="541"/>
                </a:lnTo>
                <a:lnTo>
                  <a:pt x="2460" y="508"/>
                </a:lnTo>
                <a:lnTo>
                  <a:pt x="2498" y="479"/>
                </a:lnTo>
                <a:lnTo>
                  <a:pt x="2538" y="455"/>
                </a:lnTo>
                <a:lnTo>
                  <a:pt x="2582" y="435"/>
                </a:lnTo>
                <a:lnTo>
                  <a:pt x="2627" y="420"/>
                </a:lnTo>
                <a:lnTo>
                  <a:pt x="2676" y="411"/>
                </a:lnTo>
                <a:lnTo>
                  <a:pt x="2726" y="408"/>
                </a:lnTo>
                <a:close/>
                <a:moveTo>
                  <a:pt x="1374" y="0"/>
                </a:moveTo>
                <a:lnTo>
                  <a:pt x="1425" y="3"/>
                </a:lnTo>
                <a:lnTo>
                  <a:pt x="1475" y="11"/>
                </a:lnTo>
                <a:lnTo>
                  <a:pt x="1521" y="25"/>
                </a:lnTo>
                <a:lnTo>
                  <a:pt x="1567" y="44"/>
                </a:lnTo>
                <a:lnTo>
                  <a:pt x="1608" y="68"/>
                </a:lnTo>
                <a:lnTo>
                  <a:pt x="1648" y="96"/>
                </a:lnTo>
                <a:lnTo>
                  <a:pt x="1684" y="127"/>
                </a:lnTo>
                <a:lnTo>
                  <a:pt x="1715" y="163"/>
                </a:lnTo>
                <a:lnTo>
                  <a:pt x="1743" y="203"/>
                </a:lnTo>
                <a:lnTo>
                  <a:pt x="1767" y="244"/>
                </a:lnTo>
                <a:lnTo>
                  <a:pt x="1787" y="289"/>
                </a:lnTo>
                <a:lnTo>
                  <a:pt x="1800" y="336"/>
                </a:lnTo>
                <a:lnTo>
                  <a:pt x="1808" y="385"/>
                </a:lnTo>
                <a:lnTo>
                  <a:pt x="1812" y="436"/>
                </a:lnTo>
                <a:lnTo>
                  <a:pt x="1808" y="487"/>
                </a:lnTo>
                <a:lnTo>
                  <a:pt x="1800" y="536"/>
                </a:lnTo>
                <a:lnTo>
                  <a:pt x="1787" y="583"/>
                </a:lnTo>
                <a:lnTo>
                  <a:pt x="1767" y="628"/>
                </a:lnTo>
                <a:lnTo>
                  <a:pt x="1743" y="669"/>
                </a:lnTo>
                <a:lnTo>
                  <a:pt x="1715" y="709"/>
                </a:lnTo>
                <a:lnTo>
                  <a:pt x="1684" y="744"/>
                </a:lnTo>
                <a:lnTo>
                  <a:pt x="1648" y="776"/>
                </a:lnTo>
                <a:lnTo>
                  <a:pt x="1608" y="804"/>
                </a:lnTo>
                <a:lnTo>
                  <a:pt x="1567" y="827"/>
                </a:lnTo>
                <a:lnTo>
                  <a:pt x="1521" y="846"/>
                </a:lnTo>
                <a:lnTo>
                  <a:pt x="1475" y="860"/>
                </a:lnTo>
                <a:lnTo>
                  <a:pt x="1425" y="869"/>
                </a:lnTo>
                <a:lnTo>
                  <a:pt x="1374" y="872"/>
                </a:lnTo>
                <a:lnTo>
                  <a:pt x="1323" y="869"/>
                </a:lnTo>
                <a:lnTo>
                  <a:pt x="1274" y="860"/>
                </a:lnTo>
                <a:lnTo>
                  <a:pt x="1227" y="846"/>
                </a:lnTo>
                <a:lnTo>
                  <a:pt x="1181" y="827"/>
                </a:lnTo>
                <a:lnTo>
                  <a:pt x="1140" y="804"/>
                </a:lnTo>
                <a:lnTo>
                  <a:pt x="1101" y="776"/>
                </a:lnTo>
                <a:lnTo>
                  <a:pt x="1064" y="744"/>
                </a:lnTo>
                <a:lnTo>
                  <a:pt x="1033" y="709"/>
                </a:lnTo>
                <a:lnTo>
                  <a:pt x="1005" y="669"/>
                </a:lnTo>
                <a:lnTo>
                  <a:pt x="981" y="628"/>
                </a:lnTo>
                <a:lnTo>
                  <a:pt x="962" y="583"/>
                </a:lnTo>
                <a:lnTo>
                  <a:pt x="948" y="536"/>
                </a:lnTo>
                <a:lnTo>
                  <a:pt x="940" y="487"/>
                </a:lnTo>
                <a:lnTo>
                  <a:pt x="937" y="436"/>
                </a:lnTo>
                <a:lnTo>
                  <a:pt x="940" y="385"/>
                </a:lnTo>
                <a:lnTo>
                  <a:pt x="948" y="336"/>
                </a:lnTo>
                <a:lnTo>
                  <a:pt x="962" y="289"/>
                </a:lnTo>
                <a:lnTo>
                  <a:pt x="981" y="244"/>
                </a:lnTo>
                <a:lnTo>
                  <a:pt x="1005" y="203"/>
                </a:lnTo>
                <a:lnTo>
                  <a:pt x="1033" y="163"/>
                </a:lnTo>
                <a:lnTo>
                  <a:pt x="1064" y="127"/>
                </a:lnTo>
                <a:lnTo>
                  <a:pt x="1101" y="96"/>
                </a:lnTo>
                <a:lnTo>
                  <a:pt x="1140" y="68"/>
                </a:lnTo>
                <a:lnTo>
                  <a:pt x="1181" y="44"/>
                </a:lnTo>
                <a:lnTo>
                  <a:pt x="1227" y="25"/>
                </a:lnTo>
                <a:lnTo>
                  <a:pt x="1274" y="11"/>
                </a:lnTo>
                <a:lnTo>
                  <a:pt x="1323" y="3"/>
                </a:lnTo>
                <a:lnTo>
                  <a:pt x="1374" y="0"/>
                </a:lnTo>
                <a:close/>
              </a:path>
            </a:pathLst>
          </a:custGeom>
          <a:solidFill>
            <a:srgbClr val="177B57"/>
          </a:solidFill>
          <a:ln w="0">
            <a:solidFill>
              <a:srgbClr val="177B57"/>
            </a:solidFill>
            <a:prstDash val="solid"/>
            <a:round/>
            <a:headEnd/>
            <a:tailEnd/>
          </a:ln>
          <a:ex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5" name="Freeform 74"/>
          <p:cNvSpPr>
            <a:spLocks noChangeAspect="1" noEditPoints="1"/>
          </p:cNvSpPr>
          <p:nvPr/>
        </p:nvSpPr>
        <p:spPr bwMode="auto">
          <a:xfrm>
            <a:off x="3922951" y="2608228"/>
            <a:ext cx="1744615" cy="1490696"/>
          </a:xfrm>
          <a:custGeom>
            <a:avLst/>
            <a:gdLst/>
            <a:ahLst/>
            <a:cxnLst>
              <a:cxn ang="0">
                <a:pos x="9596" y="6372"/>
              </a:cxn>
              <a:cxn ang="0">
                <a:pos x="8882" y="6375"/>
              </a:cxn>
              <a:cxn ang="0">
                <a:pos x="8831" y="6428"/>
              </a:cxn>
              <a:cxn ang="0">
                <a:pos x="8820" y="7338"/>
              </a:cxn>
              <a:cxn ang="0">
                <a:pos x="8157" y="7947"/>
              </a:cxn>
              <a:cxn ang="0">
                <a:pos x="7975" y="7931"/>
              </a:cxn>
              <a:cxn ang="0">
                <a:pos x="7391" y="7179"/>
              </a:cxn>
              <a:cxn ang="0">
                <a:pos x="7391" y="6378"/>
              </a:cxn>
              <a:cxn ang="0">
                <a:pos x="2209" y="6427"/>
              </a:cxn>
              <a:cxn ang="0">
                <a:pos x="2200" y="7322"/>
              </a:cxn>
              <a:cxn ang="0">
                <a:pos x="1528" y="7947"/>
              </a:cxn>
              <a:cxn ang="0">
                <a:pos x="1347" y="7931"/>
              </a:cxn>
              <a:cxn ang="0">
                <a:pos x="769" y="7186"/>
              </a:cxn>
              <a:cxn ang="0">
                <a:pos x="769" y="6375"/>
              </a:cxn>
              <a:cxn ang="0">
                <a:pos x="50" y="6375"/>
              </a:cxn>
              <a:cxn ang="0">
                <a:pos x="0" y="6320"/>
              </a:cxn>
              <a:cxn ang="0">
                <a:pos x="34" y="3544"/>
              </a:cxn>
              <a:cxn ang="0">
                <a:pos x="877" y="2701"/>
              </a:cxn>
              <a:cxn ang="0">
                <a:pos x="1578" y="912"/>
              </a:cxn>
              <a:cxn ang="0">
                <a:pos x="2279" y="75"/>
              </a:cxn>
              <a:cxn ang="0">
                <a:pos x="6856" y="0"/>
              </a:cxn>
              <a:cxn ang="0">
                <a:pos x="7772" y="402"/>
              </a:cxn>
              <a:cxn ang="0">
                <a:pos x="8717" y="2683"/>
              </a:cxn>
              <a:cxn ang="0">
                <a:pos x="8836" y="2747"/>
              </a:cxn>
              <a:cxn ang="0">
                <a:pos x="9590" y="3702"/>
              </a:cxn>
              <a:cxn ang="0">
                <a:pos x="1686" y="2674"/>
              </a:cxn>
              <a:cxn ang="0">
                <a:pos x="7899" y="2630"/>
              </a:cxn>
              <a:cxn ang="0">
                <a:pos x="7220" y="903"/>
              </a:cxn>
              <a:cxn ang="0">
                <a:pos x="6852" y="734"/>
              </a:cxn>
              <a:cxn ang="0">
                <a:pos x="2687" y="735"/>
              </a:cxn>
              <a:cxn ang="0">
                <a:pos x="2341" y="969"/>
              </a:cxn>
              <a:cxn ang="0">
                <a:pos x="1702" y="2631"/>
              </a:cxn>
              <a:cxn ang="0">
                <a:pos x="8755" y="4132"/>
              </a:cxn>
              <a:cxn ang="0">
                <a:pos x="8732" y="3962"/>
              </a:cxn>
              <a:cxn ang="0">
                <a:pos x="7630" y="4622"/>
              </a:cxn>
              <a:cxn ang="0">
                <a:pos x="8755" y="4132"/>
              </a:cxn>
              <a:cxn ang="0">
                <a:pos x="2151" y="3940"/>
              </a:cxn>
              <a:cxn ang="0">
                <a:pos x="982" y="4540"/>
              </a:cxn>
              <a:cxn ang="0">
                <a:pos x="2178" y="4134"/>
              </a:cxn>
            </a:cxnLst>
            <a:rect l="0" t="0" r="r" b="b"/>
            <a:pathLst>
              <a:path w="9596" h="7947">
                <a:moveTo>
                  <a:pt x="9596" y="3733"/>
                </a:moveTo>
                <a:cubicBezTo>
                  <a:pt x="9596" y="4613"/>
                  <a:pt x="9596" y="5492"/>
                  <a:pt x="9596" y="6372"/>
                </a:cubicBezTo>
                <a:cubicBezTo>
                  <a:pt x="9580" y="6373"/>
                  <a:pt x="9565" y="6375"/>
                  <a:pt x="9549" y="6375"/>
                </a:cubicBezTo>
                <a:cubicBezTo>
                  <a:pt x="9326" y="6375"/>
                  <a:pt x="9104" y="6375"/>
                  <a:pt x="8882" y="6375"/>
                </a:cubicBezTo>
                <a:cubicBezTo>
                  <a:pt x="8866" y="6375"/>
                  <a:pt x="8851" y="6375"/>
                  <a:pt x="8831" y="6375"/>
                </a:cubicBezTo>
                <a:cubicBezTo>
                  <a:pt x="8831" y="6396"/>
                  <a:pt x="8831" y="6412"/>
                  <a:pt x="8831" y="6428"/>
                </a:cubicBezTo>
                <a:cubicBezTo>
                  <a:pt x="8831" y="6674"/>
                  <a:pt x="8832" y="6920"/>
                  <a:pt x="8831" y="7167"/>
                </a:cubicBezTo>
                <a:cubicBezTo>
                  <a:pt x="8830" y="7224"/>
                  <a:pt x="8828" y="7281"/>
                  <a:pt x="8820" y="7338"/>
                </a:cubicBezTo>
                <a:cubicBezTo>
                  <a:pt x="8780" y="7647"/>
                  <a:pt x="8554" y="7880"/>
                  <a:pt x="8247" y="7932"/>
                </a:cubicBezTo>
                <a:cubicBezTo>
                  <a:pt x="8217" y="7938"/>
                  <a:pt x="8187" y="7942"/>
                  <a:pt x="8157" y="7947"/>
                </a:cubicBezTo>
                <a:cubicBezTo>
                  <a:pt x="8128" y="7947"/>
                  <a:pt x="8098" y="7947"/>
                  <a:pt x="8069" y="7947"/>
                </a:cubicBezTo>
                <a:cubicBezTo>
                  <a:pt x="8038" y="7942"/>
                  <a:pt x="8006" y="7938"/>
                  <a:pt x="7975" y="7931"/>
                </a:cubicBezTo>
                <a:cubicBezTo>
                  <a:pt x="7703" y="7875"/>
                  <a:pt x="7518" y="7720"/>
                  <a:pt x="7430" y="7455"/>
                </a:cubicBezTo>
                <a:cubicBezTo>
                  <a:pt x="7400" y="7365"/>
                  <a:pt x="7391" y="7273"/>
                  <a:pt x="7391" y="7179"/>
                </a:cubicBezTo>
                <a:cubicBezTo>
                  <a:pt x="7391" y="6928"/>
                  <a:pt x="7391" y="6678"/>
                  <a:pt x="7391" y="6427"/>
                </a:cubicBezTo>
                <a:cubicBezTo>
                  <a:pt x="7391" y="6412"/>
                  <a:pt x="7391" y="6396"/>
                  <a:pt x="7391" y="6378"/>
                </a:cubicBezTo>
                <a:cubicBezTo>
                  <a:pt x="5663" y="6378"/>
                  <a:pt x="3938" y="6378"/>
                  <a:pt x="2209" y="6378"/>
                </a:cubicBezTo>
                <a:cubicBezTo>
                  <a:pt x="2209" y="6396"/>
                  <a:pt x="2209" y="6412"/>
                  <a:pt x="2209" y="6427"/>
                </a:cubicBezTo>
                <a:cubicBezTo>
                  <a:pt x="2209" y="6675"/>
                  <a:pt x="2210" y="6923"/>
                  <a:pt x="2209" y="7171"/>
                </a:cubicBezTo>
                <a:cubicBezTo>
                  <a:pt x="2209" y="7221"/>
                  <a:pt x="2206" y="7272"/>
                  <a:pt x="2200" y="7322"/>
                </a:cubicBezTo>
                <a:cubicBezTo>
                  <a:pt x="2162" y="7640"/>
                  <a:pt x="1934" y="7879"/>
                  <a:pt x="1618" y="7932"/>
                </a:cubicBezTo>
                <a:cubicBezTo>
                  <a:pt x="1588" y="7938"/>
                  <a:pt x="1558" y="7942"/>
                  <a:pt x="1528" y="7947"/>
                </a:cubicBezTo>
                <a:cubicBezTo>
                  <a:pt x="1499" y="7947"/>
                  <a:pt x="1470" y="7947"/>
                  <a:pt x="1440" y="7947"/>
                </a:cubicBezTo>
                <a:cubicBezTo>
                  <a:pt x="1409" y="7942"/>
                  <a:pt x="1378" y="7938"/>
                  <a:pt x="1347" y="7931"/>
                </a:cubicBezTo>
                <a:cubicBezTo>
                  <a:pt x="1095" y="7880"/>
                  <a:pt x="917" y="7740"/>
                  <a:pt x="823" y="7499"/>
                </a:cubicBezTo>
                <a:cubicBezTo>
                  <a:pt x="783" y="7399"/>
                  <a:pt x="769" y="7293"/>
                  <a:pt x="769" y="7186"/>
                </a:cubicBezTo>
                <a:cubicBezTo>
                  <a:pt x="769" y="6933"/>
                  <a:pt x="769" y="6679"/>
                  <a:pt x="769" y="6426"/>
                </a:cubicBezTo>
                <a:cubicBezTo>
                  <a:pt x="769" y="6411"/>
                  <a:pt x="769" y="6395"/>
                  <a:pt x="769" y="6375"/>
                </a:cubicBezTo>
                <a:cubicBezTo>
                  <a:pt x="749" y="6375"/>
                  <a:pt x="733" y="6375"/>
                  <a:pt x="718" y="6375"/>
                </a:cubicBezTo>
                <a:cubicBezTo>
                  <a:pt x="495" y="6375"/>
                  <a:pt x="272" y="6375"/>
                  <a:pt x="50" y="6375"/>
                </a:cubicBezTo>
                <a:cubicBezTo>
                  <a:pt x="35" y="6375"/>
                  <a:pt x="19" y="6373"/>
                  <a:pt x="0" y="6372"/>
                </a:cubicBezTo>
                <a:cubicBezTo>
                  <a:pt x="0" y="6352"/>
                  <a:pt x="0" y="6336"/>
                  <a:pt x="0" y="6320"/>
                </a:cubicBezTo>
                <a:cubicBezTo>
                  <a:pt x="0" y="5494"/>
                  <a:pt x="0" y="4668"/>
                  <a:pt x="1" y="3842"/>
                </a:cubicBezTo>
                <a:cubicBezTo>
                  <a:pt x="1" y="3741"/>
                  <a:pt x="11" y="3642"/>
                  <a:pt x="34" y="3544"/>
                </a:cubicBezTo>
                <a:cubicBezTo>
                  <a:pt x="126" y="3143"/>
                  <a:pt x="448" y="2819"/>
                  <a:pt x="847" y="2728"/>
                </a:cubicBezTo>
                <a:cubicBezTo>
                  <a:pt x="864" y="2724"/>
                  <a:pt x="873" y="2717"/>
                  <a:pt x="877" y="2701"/>
                </a:cubicBezTo>
                <a:cubicBezTo>
                  <a:pt x="880" y="2694"/>
                  <a:pt x="883" y="2686"/>
                  <a:pt x="886" y="2679"/>
                </a:cubicBezTo>
                <a:cubicBezTo>
                  <a:pt x="1117" y="2090"/>
                  <a:pt x="1347" y="1501"/>
                  <a:pt x="1578" y="912"/>
                </a:cubicBezTo>
                <a:cubicBezTo>
                  <a:pt x="1621" y="802"/>
                  <a:pt x="1662" y="690"/>
                  <a:pt x="1715" y="584"/>
                </a:cubicBezTo>
                <a:cubicBezTo>
                  <a:pt x="1835" y="342"/>
                  <a:pt x="2023" y="169"/>
                  <a:pt x="2279" y="75"/>
                </a:cubicBezTo>
                <a:cubicBezTo>
                  <a:pt x="2431" y="19"/>
                  <a:pt x="2589" y="0"/>
                  <a:pt x="2750" y="0"/>
                </a:cubicBezTo>
                <a:cubicBezTo>
                  <a:pt x="4118" y="0"/>
                  <a:pt x="5487" y="0"/>
                  <a:pt x="6856" y="0"/>
                </a:cubicBezTo>
                <a:cubicBezTo>
                  <a:pt x="6948" y="0"/>
                  <a:pt x="7039" y="6"/>
                  <a:pt x="7130" y="23"/>
                </a:cubicBezTo>
                <a:cubicBezTo>
                  <a:pt x="7390" y="71"/>
                  <a:pt x="7607" y="192"/>
                  <a:pt x="7772" y="402"/>
                </a:cubicBezTo>
                <a:cubicBezTo>
                  <a:pt x="7848" y="500"/>
                  <a:pt x="7904" y="608"/>
                  <a:pt x="7949" y="723"/>
                </a:cubicBezTo>
                <a:cubicBezTo>
                  <a:pt x="8205" y="1376"/>
                  <a:pt x="8461" y="2030"/>
                  <a:pt x="8717" y="2683"/>
                </a:cubicBezTo>
                <a:cubicBezTo>
                  <a:pt x="8722" y="2697"/>
                  <a:pt x="8728" y="2710"/>
                  <a:pt x="8732" y="2721"/>
                </a:cubicBezTo>
                <a:cubicBezTo>
                  <a:pt x="8769" y="2730"/>
                  <a:pt x="8803" y="2737"/>
                  <a:pt x="8836" y="2747"/>
                </a:cubicBezTo>
                <a:cubicBezTo>
                  <a:pt x="9037" y="2810"/>
                  <a:pt x="9203" y="2928"/>
                  <a:pt x="9338" y="3089"/>
                </a:cubicBezTo>
                <a:cubicBezTo>
                  <a:pt x="9487" y="3266"/>
                  <a:pt x="9575" y="3469"/>
                  <a:pt x="9590" y="3702"/>
                </a:cubicBezTo>
                <a:cubicBezTo>
                  <a:pt x="9590" y="3713"/>
                  <a:pt x="9594" y="3723"/>
                  <a:pt x="9596" y="3733"/>
                </a:cubicBezTo>
                <a:close/>
                <a:moveTo>
                  <a:pt x="1686" y="2674"/>
                </a:moveTo>
                <a:cubicBezTo>
                  <a:pt x="3765" y="2674"/>
                  <a:pt x="5838" y="2674"/>
                  <a:pt x="7914" y="2674"/>
                </a:cubicBezTo>
                <a:cubicBezTo>
                  <a:pt x="7908" y="2657"/>
                  <a:pt x="7904" y="2643"/>
                  <a:pt x="7899" y="2630"/>
                </a:cubicBezTo>
                <a:cubicBezTo>
                  <a:pt x="7701" y="2110"/>
                  <a:pt x="7503" y="1590"/>
                  <a:pt x="7305" y="1070"/>
                </a:cubicBezTo>
                <a:cubicBezTo>
                  <a:pt x="7283" y="1011"/>
                  <a:pt x="7256" y="954"/>
                  <a:pt x="7220" y="903"/>
                </a:cubicBezTo>
                <a:cubicBezTo>
                  <a:pt x="7162" y="821"/>
                  <a:pt x="7085" y="766"/>
                  <a:pt x="6987" y="746"/>
                </a:cubicBezTo>
                <a:cubicBezTo>
                  <a:pt x="6943" y="737"/>
                  <a:pt x="6897" y="734"/>
                  <a:pt x="6852" y="734"/>
                </a:cubicBezTo>
                <a:cubicBezTo>
                  <a:pt x="5484" y="734"/>
                  <a:pt x="4115" y="734"/>
                  <a:pt x="2747" y="734"/>
                </a:cubicBezTo>
                <a:cubicBezTo>
                  <a:pt x="2727" y="734"/>
                  <a:pt x="2707" y="734"/>
                  <a:pt x="2687" y="735"/>
                </a:cubicBezTo>
                <a:cubicBezTo>
                  <a:pt x="2636" y="738"/>
                  <a:pt x="2587" y="749"/>
                  <a:pt x="2540" y="770"/>
                </a:cubicBezTo>
                <a:cubicBezTo>
                  <a:pt x="2448" y="810"/>
                  <a:pt x="2385" y="881"/>
                  <a:pt x="2341" y="969"/>
                </a:cubicBezTo>
                <a:cubicBezTo>
                  <a:pt x="2313" y="1026"/>
                  <a:pt x="2290" y="1086"/>
                  <a:pt x="2268" y="1146"/>
                </a:cubicBezTo>
                <a:cubicBezTo>
                  <a:pt x="2079" y="1641"/>
                  <a:pt x="1890" y="2136"/>
                  <a:pt x="1702" y="2631"/>
                </a:cubicBezTo>
                <a:cubicBezTo>
                  <a:pt x="1697" y="2644"/>
                  <a:pt x="1692" y="2658"/>
                  <a:pt x="1686" y="2674"/>
                </a:cubicBezTo>
                <a:close/>
                <a:moveTo>
                  <a:pt x="8755" y="4132"/>
                </a:moveTo>
                <a:cubicBezTo>
                  <a:pt x="8752" y="4102"/>
                  <a:pt x="8751" y="4071"/>
                  <a:pt x="8747" y="4041"/>
                </a:cubicBezTo>
                <a:cubicBezTo>
                  <a:pt x="8744" y="4014"/>
                  <a:pt x="8739" y="3988"/>
                  <a:pt x="8732" y="3962"/>
                </a:cubicBezTo>
                <a:cubicBezTo>
                  <a:pt x="8603" y="3464"/>
                  <a:pt x="8013" y="3286"/>
                  <a:pt x="7641" y="3629"/>
                </a:cubicBezTo>
                <a:cubicBezTo>
                  <a:pt x="7354" y="3894"/>
                  <a:pt x="7350" y="4350"/>
                  <a:pt x="7630" y="4622"/>
                </a:cubicBezTo>
                <a:cubicBezTo>
                  <a:pt x="7845" y="4832"/>
                  <a:pt x="8175" y="4872"/>
                  <a:pt x="8429" y="4713"/>
                </a:cubicBezTo>
                <a:cubicBezTo>
                  <a:pt x="8642" y="4580"/>
                  <a:pt x="8745" y="4382"/>
                  <a:pt x="8755" y="4132"/>
                </a:cubicBezTo>
                <a:close/>
                <a:moveTo>
                  <a:pt x="2178" y="4134"/>
                </a:moveTo>
                <a:cubicBezTo>
                  <a:pt x="2179" y="4068"/>
                  <a:pt x="2169" y="4003"/>
                  <a:pt x="2151" y="3940"/>
                </a:cubicBezTo>
                <a:cubicBezTo>
                  <a:pt x="2021" y="3480"/>
                  <a:pt x="1466" y="3300"/>
                  <a:pt x="1099" y="3599"/>
                </a:cubicBezTo>
                <a:cubicBezTo>
                  <a:pt x="816" y="3830"/>
                  <a:pt x="764" y="4247"/>
                  <a:pt x="982" y="4540"/>
                </a:cubicBezTo>
                <a:cubicBezTo>
                  <a:pt x="1172" y="4796"/>
                  <a:pt x="1511" y="4885"/>
                  <a:pt x="1793" y="4746"/>
                </a:cubicBezTo>
                <a:cubicBezTo>
                  <a:pt x="2044" y="4622"/>
                  <a:pt x="2165" y="4411"/>
                  <a:pt x="2178" y="41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611793" y="2803815"/>
            <a:ext cx="2400300" cy="117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Henderson BCG Sans Thin" panose="020B0202030402020204" pitchFamily="34" charset="0"/>
              </a:rPr>
              <a:t>AUTO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Henderson BCG Sans Thin" panose="020B0202030402020204" pitchFamily="34" charset="0"/>
              </a:rPr>
              <a:t>Fewer cars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Henderson BCG Sans Thin" panose="020B0202030402020204" pitchFamily="34" charset="0"/>
              </a:rPr>
              <a:t>Car economics</a:t>
            </a:r>
            <a:br>
              <a:rPr lang="en-US" sz="22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Henderson BCG Sans Thin" panose="020B0202030402020204" pitchFamily="34" charset="0"/>
              </a:rPr>
            </a:br>
            <a:r>
              <a:rPr lang="en-US" sz="22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Henderson BCG Sans Thin" panose="020B0202030402020204" pitchFamily="34" charset="0"/>
              </a:rPr>
              <a:t>changed</a:t>
            </a:r>
            <a:endParaRPr lang="en-GB" sz="2200" b="1" dirty="0">
              <a:solidFill>
                <a:schemeClr val="tx2"/>
              </a:solidFill>
              <a:latin typeface="+mn-lt"/>
              <a:ea typeface="Arial Unicode MS" pitchFamily="34" charset="-128"/>
              <a:cs typeface="Henderson BCG Sans Thin" panose="020B02020304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48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72" grpId="0" animBg="1"/>
      <p:bldP spid="73" grpId="0" animBg="1"/>
      <p:bldP spid="74" grpId="0" animBg="1"/>
      <p:bldP spid="75" grpId="0" animBg="1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rgbClr val="8EC6A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800" dirty="0" smtClean="0">
              <a:solidFill>
                <a:srgbClr val="000000"/>
              </a:solidFill>
              <a:latin typeface="Henderson BCG San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2"/>
            <a:ext cx="8686800" cy="831850"/>
          </a:xfrm>
        </p:spPr>
        <p:txBody>
          <a:bodyPr/>
          <a:lstStyle/>
          <a:p>
            <a:r>
              <a:rPr lang="en-US" sz="3400" b="1" dirty="0" smtClean="0"/>
              <a:t>Digital is BIG and getting BIGGER </a:t>
            </a:r>
            <a:br>
              <a:rPr lang="en-US" sz="3400" b="1" dirty="0" smtClean="0"/>
            </a:br>
            <a:endParaRPr lang="en-US" sz="34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81000" y="2057400"/>
          <a:ext cx="8505837" cy="397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Chart" r:id="rId15" imgW="8505837" imgH="3971803" progId="MSGraph.Chart.8">
                  <p:embed followColorScheme="full"/>
                </p:oleObj>
              </mc:Choice>
              <mc:Fallback>
                <p:oleObj name="Chart" r:id="rId15" imgW="8505837" imgH="3971803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8505837" cy="3971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7870825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6BB542FA-E7B1-481C-A8B4-F8535236AADA}" type="datetime'2''''''''''''''''''''''''''0''1''''''''''''5'''''''''''''">
              <a:rPr lang="en-US" altLang="en-US" sz="1800" smtClean="0">
                <a:sym typeface="+mn-lt"/>
              </a:rPr>
              <a:pPr/>
              <a:t>2015</a:t>
            </a:fld>
            <a:endParaRPr lang="en-US" sz="1800" dirty="0" smtClean="0"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270500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F0C5AF8F-C2AB-4BCE-A7FC-C13B4C561F5C}" type="datetime'''2''''0''1''''3'''''''''''''''''''''''''''''''''''''''''">
              <a:rPr lang="en-US" altLang="en-US" sz="1800" smtClean="0">
                <a:sym typeface="+mn-lt"/>
              </a:rPr>
              <a:pPr/>
              <a:t>2013</a:t>
            </a:fld>
            <a:endParaRPr lang="en-US" sz="1800" dirty="0" smtClean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6570662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CC945CC3-88B8-49AF-AF38-A8C11DFDF366}" type="datetime'''''''''''''2''''0''''''''1''''''''''''''''''''''4'''''''''">
              <a:rPr lang="en-US" altLang="en-US" sz="1800" smtClean="0">
                <a:sym typeface="+mn-lt"/>
              </a:rPr>
              <a:pPr/>
              <a:t>2014</a:t>
            </a:fld>
            <a:endParaRPr lang="en-US" sz="1800" dirty="0" smtClean="0">
              <a:sym typeface="+mn-lt"/>
            </a:endParaRPr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65412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01825154-FA26-4783-9C14-5F710BAC7C9E}" type="datetime'''''''''''''''''''''2''''''''''''0''''''11'''''''''''''">
              <a:rPr lang="en-US" altLang="en-US" sz="1800" smtClean="0">
                <a:sym typeface="+mn-lt"/>
              </a:rPr>
              <a:pPr/>
              <a:t>2011</a:t>
            </a:fld>
            <a:endParaRPr lang="en-US" sz="1800" dirty="0" smtClean="0">
              <a:sym typeface="+mn-lt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1365250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851EE72C-824B-4443-8A68-1D36AE4974CC}" type="datetime'''20''1''''''''''0'''''''''''''''''''''''''''''''''''''''''''">
              <a:rPr lang="en-US" altLang="en-US" sz="1800" smtClean="0">
                <a:sym typeface="+mn-lt"/>
              </a:rPr>
              <a:pPr/>
              <a:t>2010</a:t>
            </a:fld>
            <a:endParaRPr lang="en-US" sz="1800" dirty="0" smtClean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3965575" y="5857875"/>
            <a:ext cx="488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5CCF25DC-2C43-4B53-B44F-726495B7739E}" type="datetime'''''''''''''''''2''''''''0''1''''''''2'''''''''''">
              <a:rPr lang="en-US" altLang="en-US" sz="1800" smtClean="0">
                <a:sym typeface="+mn-lt"/>
              </a:rPr>
              <a:pPr/>
              <a:t>2012</a:t>
            </a:fld>
            <a:endParaRPr lang="en-US" sz="1800" dirty="0" smtClean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542925" y="1944687"/>
            <a:ext cx="29289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ts val="48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4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375200" indent="-2340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600" indent="-226800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Henderson BCG Sans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sz="1800" dirty="0" smtClean="0">
                <a:sym typeface="+mn-lt"/>
              </a:rPr>
              <a:t>Internet user penetration (%)</a:t>
            </a:r>
            <a:endParaRPr lang="en-US" sz="1800" dirty="0" smtClean="0">
              <a:sym typeface="+mn-lt"/>
            </a:endParaRP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458788" y="1874340"/>
            <a:ext cx="86852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 lIns="457200" tIns="228600" bIns="228600" anchor="ctr">
            <a:spAutoFit/>
          </a:bodyPr>
          <a:lstStyle/>
          <a:p>
            <a:pPr>
              <a:defRPr/>
            </a:pPr>
            <a:endParaRPr lang="en-GB">
              <a:solidFill>
                <a:srgbClr val="F8F8F8"/>
              </a:solidFill>
            </a:endParaRPr>
          </a:p>
        </p:txBody>
      </p:sp>
      <p:sp>
        <p:nvSpPr>
          <p:cNvPr id="49" name="ColumnHeader"/>
          <p:cNvSpPr>
            <a:spLocks noChangeArrowheads="1"/>
          </p:cNvSpPr>
          <p:nvPr/>
        </p:nvSpPr>
        <p:spPr bwMode="gray">
          <a:xfrm>
            <a:off x="458788" y="1478649"/>
            <a:ext cx="8685212" cy="4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 lIns="0" tIns="89999" rIns="0" bIns="89999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800" b="1" dirty="0" smtClean="0">
                <a:solidFill>
                  <a:srgbClr val="F8F8F8"/>
                </a:solidFill>
              </a:rPr>
              <a:t>Growth in internet users in Sri Lanka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algn="l">
              <a:lnSpc>
                <a:spcPct val="90000"/>
              </a:lnSpc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Source: Internet Live Stats</a:t>
            </a:r>
            <a:endParaRPr lang="en-US" sz="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So what are here to talk about?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b="1" dirty="0"/>
          </a:p>
        </p:txBody>
      </p:sp>
      <p:pic>
        <p:nvPicPr>
          <p:cNvPr id="146436" name="Picture 4" descr="https://hbr.org/resources/images/article_assets/2015/06/BR1507_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8496"/>
            <a:ext cx="321050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TEhUUEhQWFhUWGB8YGBcYGB0bGxogHBwfGBYfGhwaHCggGhonHhwYIjEjJyorLi4uHh8zODMsNygtLysBCgoKDg0OGxAQGzYkICU1LDQsMDQsMCw0LC8sNDA0LC00LCw0LCwsLCwsLC0sLCwsLCwsLCwsLCwsLCwsLCwsNP/AABEIAQQAwgMBEQACEQEDEQH/xAAcAAACAgMBAQAAAAAAAAAAAAAGBwAFAwQIAQL/xABSEAACAQMABQcDDQ8CBQQDAAABAgMABBEFBhIhMQcTIkFRYXEUgZEIMjRCUlNyc5OhsbLSFRYXIzM1VGJjgpKjs8HRdKI2Q4PCwyVE0+EkVZT/xAAbAQEAAgMBAQAAAAAAAAAAAAAABQYCAwQHAf/EAD8RAAIBAgEGCggFBAMBAQAAAAABAgMEEQUSITFBUQYTM1JhcYGRsdEUMjRTcpKhwRUWIkLhI2Lw8YKissIl/9oADAMBAAIRAxEAPwAq5ZNFQxaMuriKMJNtIecXIbLTIGOR2gnPjQFJyE6LiurGV7lOdcXDKGcliBsRkDeeGSfTQH3y26trBaRXNoDFzUoEuwxUFX3Atg78MFA+EaALOU7XYaMtBIgDTynZiU8M4yzN2qox4kgddAampGqiz2sVzpPN3cTqJSJ+kkYYZVUiPQTAIzgZyT1YFAa3KBq35HaveaLJtZbf8YyRErFIg9eHi/JkgEtnHV4YAtNRdYodM2IeaNS6tszR46IcDIK537JByOzeN+KAUevkfNawR28RZITLbgxqxC4bY2hjPXk5oB06U1GtJY2VEaFiDsyQuyOp6iCp3+ByKAXfItrhdm8m0ddytNsB9h3O06tG2GXaO9lIyd5OMDFAb+qGhPK9M6Uln2nhikMSIxOxtE7yBnioX/dQAPy5p5LpBI7YtEht1YqjEDJeQE4B44A9FANblD1OhOjrg2sYjmROcRkyG6HSYDB61BHnoCnSwik1cFyyAzrZEiXftgqpAO1nORigBz1P1ol35b5UOe2OZ2OcJbZ2ud2sZO7OB6BQDtuNGxPEInjUxgABCNw2fW48KAD9TNX7czXxMQJhvCseSx2AIoXAXJ3AMzHz0AMctOrWEgNihSVjKzCNmXbVIzK3RBwW3EjdmgPvkE11M8bWM7kyxAtEzHJZPbLk8SpPoP6tAGfKFoaBrK8nMY51LaRlkGQwKRsUOQeogUBuaJ1ZtBCv4hOnGu1nJJ4NvJOeIBoBFcuK+S6RWO2LRIYEbZRioyWcE4B47h6KAfQ1Ssv0eP0H/NAA+rOi2tdZLmNSwhktDLEmTsjLxAgAnG5g/moBp0ACct/5luvGL+tHQAt6n7S9vDo+VZp4o2NyxCvIqkjm4xnDEHG40AYaBtl0lomRJXLLcPcgPnaIHlMvNEZ9yAuBw3CgFL6oi8Jv4Yc5WK3XHizNtH0KlAdEWUQSNFHBVA9AxQGjrVCHsrpTwaCQHzoaASfqbL0i5uoc7niWTHejbP8A30BpcpH/ABPF8bbf9lAdC6Qvo4I2lmdUjQZZmOAAKASnIloKaa/uNJyRskLc5zZYY22lbaJXtULnJ4ZIxwOAG/oLQqWom2CSZp5J3J45kbOPADZUeFAIL1RX5zj/ANMn15KA6QZcjB4GgAzWTRC2mg7q3QkpHbShSeOCGIHmzjzUABepl/8Af/8AQ/8ANQDxoAX1L/LaS/1zf0IKA+9YfZ+jfhzf0GoBIcpmgJNDaTjvLToxu/OxYHRRh+UjP6pyd3uWx1GgHDpLT0d9oK5uYvWyWc2R1qwjYOp7wcjv49dAFWjPyMXwF+qKA519UR+dE/0yfXkoBzaxayQMLZILmJne6gUiOVSxXnAzblbOCBg9xNAXk2iEa6juskPHE8WN2GV2Rt/XuKbvhGgLGgATlv8AzLdeMX9aOgB/1O1ujaOmLKpPlLbyAf8Alx9tAHOoNkYbMRlSuzNcAAjG7ymUqd/UVwR2gigEd6oe3K6TVup7dCD4M6n6B6aA6OtnDIpHAqCPOKA0tZXAs7kngIZD/sNAI31NtoTeXMvUkAT+NwR9Q0Bqcp0QbWVFYAq0lsCDwIOwCD3UA2tauTyymtpOagSKZULRSR9FlcDKnKkbsgbqAF+QXXO4uxPbXUhlaIK8btvfZPRYMeLYOycnJ6R38KAbtAc3eqK/Ocf+mT68lAdI0AOco35rvv8ATyfVNALH1Mv/AL//AKH/AJqAeNAC+pf5bSX+ub+hBQGTWD2fo34c39BqAza76sppCzkt3wCRmNz7Rx6xvDqPaCRQHO2qusUmjk0jo65BVJoJoyp9pMI2VSO5vW9/QPAUB09oz8jF8BfqigOdfVEfnRP9Mn15KAeGtOjAVt2jjGUu4HOyu/HOAMdw4AEk92aAtL7SscUsETZ27h2RAMe0jaVicn1oC43Z3lfEAb9AAvLf+Zbrxi/rR0BR+px/N03+pb+nHQDWoBact+pb31sk1uu1Pb5OyOLo2NoDtYEAgeI4mgL7kw1jS8sIel+OiQRTIdzKyDZJK8QDjI8e0GgNPlf06sFhLAvSuLpTDFEu922+i5CjJwFJ8+B10B88j+pzaOssTDE8x25Bx2d2ETI44GSe8mgFbykf8TxfG23/AGUB0aRQHOnJAwtdYJrf3XPwDd7huc826KgOi6A5u9UV+c4/9Mn15KA6RoCq1q0a1zZXMCHDSwui54ZZSFz3ZxQCS5CNMxWFzd216wt5JNgDnegA0ZcFSTuDHbGM8cUA87rTdtGhkkniVAM7RkUD0530BScn+Xjubkgql1cvNEGBU83spFGxB3jaEe14MKAy6wn/APP0b8Ob+g1AEtAJP1QGpe0o0jCvSXC3AA4jgknm3Ke7Z7DQDj0Z+Ri+Av1RQHOvqiPzon+mT68lAdJCgFi2l/KdZ44QcpZ27j99wNs+hkHmNAM+gKS81RspWZpbaJyxLMWXOSTknf30Bhj1K0egOzaQoOJwoH0UCWOhFut/CNwlj/jX/NY58d5u9Hrcx9zPfujF77H/ABr/AJpnx3j0etzH3MrLnQlhcybbRQSS49eNnnMd7L0sb+2iknqZjKlUgsZRa7DZ0bq9awMXhgjRzxcKNs+LnpEeesjWbV/YRzJsSoHXOdk8N3CgKZtRNHE5NlAT2lBn00Bv2tja2asyLHApxtHIUbuGSTjrNfHJR0tmdOlOpLNgm3uSxBLSEmgucaR47d5GJZnWJnJJ4ksqnefGueV3RWhyJKnkS+msVTw62l4tG3HrJokxeT5Aiz6wxSBeO17nt3189No84zlkC/X7P+0fMy2ermhrg5jgtJT14Cs3nHEVuhVhP1WcFezr0OVg49a+5faM0BbW7FoIUjJGMqMbuOPmFbDmLKgKrS+rdpdEG5toZSNwZ0BYeDYyB56A07LUfR0TB47KAMN4PNgkd4znBoC/dAQQeBGCKAG7rUvRigvJaWwA4syqMec18bSWLMoQlN5sVi+g+INZtG2qCOKWNUBOFiVnHf6wEVold0Y6HIkqeRb6eqm114LxaPifXfR0qtHJJtI4KsrRSFWBGCD0OBFY+m0ecbXkC/X7P+0fMs4L2zu4+ZWSKVcAc3tDOBw6Oc9QrdCrCfqs4K9jcUNNSDS34aO/Ua0momjmOWsoCe0oCfnrYcpk+8uw/RYv4aAz6L1Xs7aQyW9tFFIQQXRQCQd5GfMKAt6ABNKcpMcbyRpA7MjMmWYKCVJU8MnG7sqPqZQjBuOGos1vwaqVYRnKokmk9Tb06egDNYNcbm7BRiEjPGNOB+ETvbw3DuqPr3lSro1IsFjke2tHnRWdLe/stnj0g9sjsrkxZLYsmyOymLGLDPkmH/5r/EN9eOpHJvKPqK9wm9jj8S8JDcqaKISgALW7X8RFobXDONzSHeqnrCj2zd/Ad9R1zfKH6Yayz5LyA6qVW40R2La+vcvr1C1vrySZtuZ2kbtY5x4dQHcKiJ1JTeMmXCjRp0Y5lOKiuj/NPaYKwNhKAgOCCNxG8EcR4Hqr6m1qD0rBhjqzr9NCQlwTNFwyd8i+B9uO47+/qqQt7+UXhPSiv5QyBRrpyofpl9H2bOzR0DWsrtJUWSNgyMMgipiMlJYrUUitRnRm4VFg0Z6yNZKACtcdeltyYbcB5huZj61PHHrm7urr7K4Lm9VP9MdLLFkrIUrlKrW0Q2La/JdPdvFfpHSMs7bU0jSN+sdw+COC+YCoepVnUeMmXOhb0qEc2lFRXR93rfaa1azcSgJRPABXq3r1PbkLKTNF2McuvwWPHwPzV3UL6cNEtKIO/wAhULhOVNZkujU+tfdfUbGi9Ix3EayxMGRuvs7QR1EdlTUJxnHOiUe4t6lvUdOosGv87jbrM0EoDn7Tnsm4+Ok+u1Vm45WXWep2fs1P4Y+CNKtR0EoCUAZ8k/s1/iG+vHUjk3lH1Fe4Texx+JeEht1NFFAjlK1kMKC3iOJJBlmB3onDd2Ft48Ae6o++uOLjmx1sseQMmqvPj6i/THUt78l5CnFQheD2gJ3dtEsR0nsiFThgQT1EY+mvri1rPkZKWmLxPK+H0lAFfJ/rIbaYRufxMpwc+0Y7gw7B1H09Vd1lc8XLNepkHlvJquaPGQX64/VbvLu2jjqdKACfKFrIbWEJGcTS5APuF9s3j1Dv39Vcd5ccVHBa2TmQ8mq6q59Rfojr6XsXn/InagG8S/koDwmmAPuRCuNoFc8MgjPhmvri1rR8jJS9V4nzXw+koAg1L1iNnONonmXIEg7OoOO8fOM91ddpcOlPB6mRWV8nK8o6PXXq+Xb49o7VbIyOBqwHnLWGhntAJLSOrd3JczlLeQgzSEEjZBBckHLYGKgKttVnUk1Haei0MpWlK3pqdRaIx247FsWJZQcnkwieWd1QIjNsL0mOFJAJ4D562rJ8lFymzknwioyqRp0Yt4tLF6Fpfe/oBYqOLCe0AZ8k/s1/iG+vHUjk3lH1Fe4Texx+JeEhsyOACTuAGSfDjU03gUZJt4IQGm9JG4nkmPt2yO5eCDzKBVZr1HUqOR6jZ2ytqEaS2L67fqaVajpNrRdg88yQx+uc4HYOsk9wGT5q2UqbqTUUaLm4hb0pVZ6l/mHaO/QOr8NogWJRtY6TkdNj3n+3AVYqVGFJYRR5xe39a7nnVHo2LYuz76zfurVJFKSKrqeKsAQfMa2SipLBnLTqzpSUoPBrahO69atizmBjzzMmSmd+yR65SevtHd4VA3ltxUsVqZ6BkbKTvKTU/Xjr6dz8wZrjJg8IoB3aiaVNxZxsxy6fi38V4E95XZPnqxWtXjKSZ5xlm0VtdyitT0rqfk8UKjWvSnlN1LJnK52U+Cu5ceO9vPULdVeMqN7C85MtfRrWFPbrfW9fdq7CprnO4y2ls0rrGgyzsFUd53eisoQc5KKMKtWNKDqT1LSx3atatQ2iAIoMmOlIR0ievHYvcKsVC3hSjgte884v8pVrybcnhHYti830lvPCrqVdQyncVYAg+IPGtzSawZwQnKEs6LwfQKPlB1XW1dZYRiGQ42fcNxwP1SMkdmD3VC31sqbzo6mXvIeVJXcHTq+vHbvXmtoI1Hk8SgHHybaUM1mFY5aE82fDinzHHmqfsaufS07Dz/L9qqF25LVPT27frp7QrrsIQlAaOnPY0/xT/VNa6vJy6mdNn7RT+KPic/CqwepHtAGfJP7Nf4hvrx1I5N5R9RXuE3scfiXhIPdervm7GdgcErsD98hP71JXU82lJlYyNS429prc8e7T9hH1XD0glAHXJLZhp5ZSPyaBR4ud/wAy/PUnk2GMnIrPCes40IU1tePd/salTBSiUALcpVnzli7Y3xlXHp2W/wBpNcl9DOovoJrIFbi72K2SxX3X1SE1VfPQSUAY6jaWMNtfgHeIucT4WCn0mOpGzq5tOaK/li0Va4t3vlg+rQ/MDQKjiwntD4F/JbZh7zbPCKMsPE4UfMWrvydDGrjuIHhHWcLTNX7ml2LT5DfqcKESgKHXmy52xnGMlV2x4p0v7Eeeue6hnUpIk8j1uKvab3vB9ugR9Vw9IJQBzyS3ezcyx9Tx7XnRsfQ59FSeTZfqcStcJ6Wdbwqbnh3r+Bq1MFJJQGjpz2NP8U/1TWurycupnTZ+0U/ij4nPwqsHqR7QBnyT+zX+Ib68dSOTeUfUV7hN7HH4l4SCrlUfFlj3Uqj6T/auzKDwokJwbjjeY7kxRVBF8JQDO5IF/FXB/aKPQuf71M5NX6Gym8KH/Vprofj/AAMCpIqxKAqdbEzZXI/YufQpNaq/JS6md2TJYXlJ/wB0fEQ9Vk9NJQG1ZzFUnA9tEF/nRN/21tpywjLq+6NFWClOm3slj/1kvuatajeSgGFyPp07k/qxj53qVyZ+7sKpwpf6aS+L7DMqWKeSgNfSKbUUi9qMPSCKxmsYtG2hLNqxe5rxOd0O4eFVd6z1d6z6r4fAm5N5MaQiHulcf7S39q7LB4Vl2kNl+ONjPoa8cPuOip889JQGjpz2NP8AFP8AVNa6vJy6mdNn7RT+KPic/CqwepHtAGfJP7Nf4hvrx1I5N5R9RXuE3scfiXhIKeVZM2QPZKp+Zh/euzKCxpdpC8G3heNf2v7CjqCL2SgGfyQN+JnH7QH0qB/aprJr/QymcKF/VpvofiH9SJVyUBV60tiyufiJPqGtVfkpdTO3Jyxu6XxR8UIWqyenEoDPbJlZT7lAf5sa/wDcK2QjipPoNVSWEoLe/wD5k/sYK1m0lAMTkffpXI7oz9epXJn7uwqfClaKT+L7DKqWKgSgMF62I3PYpPzVjJ4RZspLGpFdKOdo+A8Kq71nrEtZ9V8PgScnSZ0hD3Bz/sYf3rssV/WXaRGXpYWE+nDxQ6qnzzslAaOnPY0/xT/VNa6vJy6mdNn7RT+KPic/CqwepHtAGfJP7Nf4hvrx1I5N5R9RXuE3scfiXhIN+UO227CbHFdl/wCFgT82akbyOdRZXMhVeLvodOK715iVqunohKAYHJDdYkniJ9cquB8EkN9ZalcmS0yiVbhRSxp06m5td+rwYzqlimkoAd5QbnYsJ/1gEH7xCn5s1zXcs2i2S2RKXGX1Po09y8xJ1XT0UlAEuqejedt79sZKwYHec85gd+Y1+au21p51Ob6P5+xD5TueKr28cdctPh/9MGq4iYJQBryUXWzduh/5ke7xUgj5i1SOTZYTaK7wlpZ1rGfNfj/iGzU0UYlAVOtl1zdncP8As2A8WGyPnIrTcSzaUn0Hdkylxt3Tj0r6aWIaq0emntAGfJRbbV279SRH0sQB8wapHJscajZXuEtTNtYw3yX0T/gbdTRRSUBo6c9jT/FP9U1rq8nLqZ02ftFP4o+Jz8KrB6ke0AZ8k/s1/iG+vHUjk3lH1Fe4Texx+JeEhrXduJEZG9a6lT4EYNTMoqSaZSKdR05qcdaafcc+Xtq0UjxP65GKnzHGfPxqsVIOEnFnqlGrGtTjUjqaxMNYGws9W9LG1uY5uIU4cDrU7m8/X4gVvtqvFVFI48oWiureVLa9XWtXl2j2tbhZEV0YMrDKsOBBqxxkpLFHmdSnKnJwmsGtaMtfTAVvKlp1ZHW2jORGdqQjhtYwB5gTnx7qh8oV1JqmtmsunByxlTg7ia0y0Lq39oB1GFnJQDh5NtF83ZBmG+cmQg+5I2U8xUA/vVP2VLNpadpQMv3XG3jUf2aO3W/ro7BVaa0ebeeWE+0Ygd68UPnUioWvT4uo4l3tLhXFCFVbV9dv1NOtR0G5ofSDW88cy7yjZx2jgw84JFbKNTi5qRz3VvG4oypS2r/T7GPnR18k8ayxNtIwyD/Y9hHAirLCanHOjqPMa9CdCo6dRYNGzWRqFxyqadUhbVDk5DS46sb0U9+el5h21F5QrrDi12lt4N2Ek3czXRH7v7d4uKiC3EoBsclWjebtmmI3zNu+Cu5fn2j56nMn082nnbyjcJLnjLhUlqgvq9f0wDau8roi9JaduRNKBcTACRwAJG3AMQBxqvVa9RTaUn3npVvYWrowbpx1LYtyNV9OXJBBuJiCMEGRsEHcQd9anXqPRnPvN6sbaLxVOOPUivrUdRKAzWl3JE21E7I2MZUkHG4kZHVuHorKM5QeMXga6tGnVWbUimulYm3937r9Jm+Ub/NbPSKvOfeaPw+191H5UXOn9DO9nb3oyxZAJid5zkhXJ6+pSfg1016DlSjVXaR9leQhd1LN6MH+n7r7rtBWuAmyUBZ6H1huLbdDKVU7ypwy+g8D4YrfSualP1WcV1k+2utNWOL36n3o3r7Xa9lUqZdkHjsKFPp4jzGtk76tJYYnNRyJZUpZyhi+l4/TUD1chLEoC51T0Eby4WP/AJY6Uh7F7PFuA856q6bWg6s8Nm0j8p36s6Dn+56I9fktb7to80QAAAYAGAOzsqxJYHmrbbxYA8qOr5dRdRjpINmQDrXqb93fnuPdUblC3zlxi2ayz8HMoKEnbTeh+r17u3x6xY1DFzJQFhojTk9sSYJCmeK7ip8VO7PfxrdSr1KXqs5Lqxt7pYVY49O3vRaXevV667POhQetFAPp4jzYrdK+rNYYnHTyFYweOZj1vEG2OTknJO8k7ye3J6zXG3jpZLpJLBEoCx1f0O91OsKZ373b3Kj1x/sO8it1Ci6s1FHJfXkLSi6suxb3sXn0D4tbdY0VEGFQBVHYAMCrJFKKwR5lUqSqTc5PFvSzLX0wOetK/l5vjZPrmqzW5RnqttyEPhj4I1q1G4lASgJQEoB3alRBtHQKwBVoyCDvBBJBBHZVjtknRinuPOcrycb+pKLwafkAmt2oskBMlsDJDx2RvePzcWXv49vbUbc2Lh+qGlFlyXl2nXSp13mz37H5P6btwF1HFhPaAlASgLbV7Vye7bES4TPSkb1q9vwj3D5q6KFtOq9Go4L7KNCzjjUenYtr8l0scur+hI7SIRxDvZjxY9ZP+Oqp6jRjSjmxPP769q3lXjKnYtiW4s62nGeMM7jwoE8BXa46hNGWltFLRneYh65O3YHtl7uI7+qIurFp51PuLpkrL0aiVK5eEtktj69z6dTAM/RUW1gWclASgJQFjoPQc10+zCmR7ZzuRfE/2G+t1G3nVeEUcl5fUbSGdVfUtr7PvqHJqvq7HZxbKdJ23u5G9j/ZR1D+9T1ChGjHBdp5/lHKNS9qZ0tCWpbv53sua3keSgBifUKydmZo2yxLH8Y43k5PA9tcrs6LeLRMwy9ewioqSwWj1Vs7D4/B7Y+9v8q/2q+eg0dxl+Yb7nL5V5E/B7Y+9v8AKv8Aap6DR3D8w33OXyryJ+D2x97f5V/tU9Bo7h+Yb7nL5V5E/B7Y+9v8q/2qeg0dw/MN9zl8q8ifg9sfe3+Vf7VPQaO4fmG+5y+VeQQ6OsUgjWKMYRBhQST38TvrphBQjmoiq9edeo6k9b1mzWRpKTS+qdrcEtJEA59unRbzkcfPmtFS2p1NaJG1yrd2ywhPRuelfXV2A5PyXwk9CeQdzBW+gCuV5NhsZLQ4UVkv1U0+rFeZjTkuT21w/mQD6SaxWTY7ZGb4U1NlNd7/AILfR3J/ZxYLK0pHvhyP4QAp84rfTsaUNmJwV+EF5V0JqK6F93iwpjjCgKoAA3AAYA8AK60ktCIWUnJ4yeLPqvp8MRuU92vpFfM5bzPi57n3GQGvpge0BUaY1ZtbnfLEC3u16LfxLvPnrTUt6dT1kd9rlO6ttFOejdrXcwauOTCEnoTSr3EK39ga5JZNp7GS8OFFdL9cE+9eZgTkuTruX8yAfSTWKyZHbI2PhTPZTXey10fyd2cZBcPKR7tt38KgA+fNb4WNKPScVfhFeVNEWo9S+7xCq3gVFCooVRwVQAB4AV1qKisEQk5ynLOk8XvZkr6YkoCUAhNI6TnE0oE8wAkYACR/dHvquVK1RTaTPT6FrQ4qH6I6l+1buo1vupP7/N8q/wBqsOPqc42+i0Pdx+VeRPupP7/N8q/2qcfU5w9Foe7j8q8j7TTFwOFxOPCV/tU4+rzmfHZ27104/KvIu9Fa+3kJG24mTrVwM+ZwMg+OfCuinf1Y69KI25yDZ1l+lZj3ryejuwGroHTMd3CJYuB3FTxUjiD3/wD1UzSqxqxzolJvbOpaVXSqdj3reKHWnSMwvLgLNKAJWAAkYAb+oA7qhbmrNVZJPaXzJttRdpTbgm8F+1FV91J/f5vlX+1Wjj6nOO30Wh7uPyryJ91J/f5vlX+1Tj6nOHotD3cflXkT7qT+/wA3yr/apx9TnD0Wh7uPyryJ91J/f5vlX+1Tj6nOHotD3cflXkOzU+QtZW7MSxMYJJOSfEnjVgt3jTjiedZVio3lVRWCxZS6666i1PMwgPNjpE+tjzvGQOLHjjs3nqB57q8VL9MdZIZIyK7pcbV0Q2b5eS6exCw0jpiec5mmd89ROF8yjCjzCoepXqVPWZc6FnQt1hSgl2ae96fqaHNjsHorXizqznvNqyvpYTmKR4z+oxHpAOD56yhVnD1Xgaa1ClWWFSKl1rEONW+Ud1IS8G0vvqjDD4Sjcw7xg9xqSoZQeqp3lbv+DkJJztdD5r1dj2dvegm18vP/AE6SSF9x5sq6NjIMi8GB6wa7LqX9FyiyGyLR/wD0I06sedimtyexij+6k/v83yr/AGqg+Pqc4vfotD3cflXkT7qT+/zfKv8Aapx9TnD0Wh7uPyryJ91J/f5vlX+1Tj6nOHotD3cflXkT7qT+/wA3yr/apx9TnD0Wh7uPyryJ91J/f5vlX+1Tj6nOHotD3cflXkFHJvfSvfKryyMNh9zOzDq6ia7bGpOVXBshcv0KULNuMEnitSS8BuVMlFOedJ/lpfjH+sarFX12erW/Iw6l4GO2i23RM422Vc9m0QP71jCOdJIyqTzIOW5N9wd/gul/SU+TP2qk/wAMfOK1+aaXun3ryKPWTU2ezXnGKvHkAsuRgnhtA8B3765q9nOks7WiSyflmheSzIpxlue3qYOVxksMDkhuDzk8ftSqvjvBI+gj0VK5MlplEq3CimuLpz24tAprZ7NufjW+muK65aXWTeTPY6XwoqSa5zvQWR8nl4wBHNYIyOmevf7mu9ZPqNYkFLhDZRbTztHR/J9fg5vf2Pyh+xX38Oqnz8x2X93d/JPwc3v7H5Q/Yp+HVR+Y7L+7u/kZOiITa2KLLjMMXSwcjojJwfNUrBcXS07EVC6mru8k6eqctHaI24uGkdpHOXclmPed5quTk5SbZ6TTpxpxUIaloXYZtF2DzypDGAXc4Gdw4ZJPcACa+06bqSUYmFzcQt6Uqs9SDheS1tnfcrtfFnH181Jfhn930K0+FMcdFLR8X8A1rBqlc2g2nUNH74m8D4Q4r9HfXJWs6lLTrRMWOV7a7ebB4S3P7b/HoKa3gaRlRFLOxwqgZJNc8IOTwRI1KkacXObwS1sZlvqdcLo2W35wNJIyMEJ6EeHVmAOCcnG/qz5yZmNrNUHBvS/oU2eWLeWUYV83CMU1jtloaWjw24dwOfg5vf2Pyh+xXJ+HVSX/ADHZf3d38mppbUu6t4mml5vYTGdlyTvIUYGyOsitdWynTg5M322WrW5qqlTxxe9btO8Ha4yWN7QuiZLqXmotnb2S3SOBgYzvwe0Vuo0ZVZZsTmu7una0+MqY4Y4aNOsv/wAHN7+x+UP2K6vw6qRf5jsv7u7+S+1K1Ouba6EsvN7IVh0WJO/hu2RXTa2k6U85kZlfLFtdWzpU8ccVrWGrtGHUkVQ550n+Wl+Mf6xqsVfXZ6tb8jDqXgTRrATREnAEiEk9QDjOaUXhNYi4TdGaW5+DHt93Lb9Ig+VT/NWLj6fOXejzP0G593L5X5Alyga027WzwRSLK8mB0CGVQCGJLDdndjHGuO8uYcW4p4tk5kTJdxG5VapFxUcdehvs1iuqFLqM/kn0UyRyXDDAkwqZ61XJJ8CTj92pnJ1Jxi5PaUzhNdxnONCP7cW+t7OxeIC62ezbn41vpqOuuWl1llyZ7HS+FFQ43HwrQtZ3rWO+01sshGgNzECFAPS7qsUbilgv1HnFXJN65yapPW9hm+++y/SYv4qy9Ipc41/hF77p9xZ2N7HMgeJw6HOGHDduNbIyUlijjrUalGeZUWD3GPTNsZLeaMcXjdR4spA+mvlWOdBpbUzK1qKlXhN7Gn3M58FVdnqhuaJ0i9vMk0eNpDkA8DkYIPcQSK2UqjpzUkaLq3hcUZUp6mNPRXKLayACXahbrDAsvmZRw7yBU1Tv6UtegpVzwduqTxp4TXRofc/tiEtpfwzqebkjkUjfssGHfnFdUZxnqeJD1aFahL9cXF9KaNPQ2rdvas7Qx4ZznJ34B9qvuV7v/qsKdCFNtxWs33eUri6jGNWWKX16XvfSW9bjhJQA3yifm+f9z+olcl9yEuzxRL5C9vp9v/liVqvnogW8l3s8fFP9K1IZO5QguEfsX/JfccNTZQSUBKA550n+Wl+Mf6xqsVfXZ6tb8jDqXga9azaeYoD2gLjV66tEcG6heQZ6mGyPFMDa/iPhXTbzoxf9RYkff0rupBq3mo9mnv04d3aOvRV9FNErwMGjO4Y3Yx1Ee1I7Kn4TjKOMdR53c0KtCo4VVhL/ADT09YkdbPZtz8a301X7rlpdZ6Nkz2Ol8KKquc7iUBKAcnJl+b4/hSfXarBZcijz/hD7fLqj4IKq6yEFrrtqM5dp7VdoMdp4hxBPEp2g8SOOc4zwEVd2Tbc4dxb8kZdgoKhcPDDQpdG5+ffvF5IhUlWBVhxBGCPEHeKinFxeDLXGSks6LxR5Xw+nqMQQwJBHAg4I8CN4r6pNag0msHpQU6C18uYCBIxnj6w56Q8H45+FnzV20b+pB4S0ohL3INtXTcFmS6NXd5YDX0PpSO5iWWI5U+kHrBHURUzTqRqRzolHurWpbVHSqLBr69K6DdrYc4N8on5vn/c/qJXJfchLs8US+Qvb6fb/AOWJWq+eiBbyXezx8U/0rUhk7lCC4R+xf8l9xw1NlBJQEoDnnSf5aX4x/rGqxV9dnq1vyMOpeB5o9A0sSkZDSICO0FgD81KSTmkxXk40pta0n4Dp+82x/R0+f/NT/otHmnnn4zfe9f0KHWvUO3EEktupjdFL4DEqwUZIwxON3WMVzXFlTzG4rBok8m5euHWjTrPOi3hq0rHbo+4rahS6hnyWaRZLoxZ6Eqnd+soyD6NoejsqRydUanm7yvcI7aM7ZVdsX9H/ADgUOtns25+Nb6a5rrlpdZJ5M9jpfCioc7jXOtZ3rWOC15P7JkVij5Kgn8Y/WPGp6NlRaWgoVThBexm0pLQ3+1GT8Hdj7h/lH/zWXoNHcYfmK+5y+VF/ojRkdtEIogQgJIBJPE5O895rop04wjmx1EXdXVS5qOrUel9mo3azOc09K6Vht0253CL1Z4k9igb2PcKwnUjBYyeB0W1rWuZ5lKOL/wA1vUu0x3ejre6RTJHHKpAKsQDuO8FTxHmr44QqLFrEypXFxayahJxa1rzQN3/JtavvjaSI9zbS+h8n5xXLPJ9J6tBL0OEl1DlEpdmD+mj6AVrLqXPaLzmRLEOLqMFc7htKc4HeCfNUfcWU6SzlpRYsn5aoXkszDNlue3qf8IGq4iYDjknvitxJDnoyJtY/WUgZ84J9AqSybN57iVvhNQUreNXbF4dj/lDWqZKQDfKJ+b5/3P6iVyX3IS7PFEvkL2+n2/8AliVqvnogW8l3s8fFP9K1IZO5QguEfsX/ACX3HDU2UElASgOedJ/lpfjH+sarFX12erW/Iw6l4HzYyBZY2PBZFY+AYE/MK+UmozTZ9rRcqcorW013obv4Q7H3b/JP/ip306jvKJ+Xr7mr5l5lFrVygxyQvFbK5MilS7DZAB3HA4k48K5ri/i4uMNpJZN4P1adaNWu1hF44LTi19MBc1EFtCjk2ty1/GRwRWY/w7P0sK7bCONZPcQvCCooWMk9rS+uP2KzWz2bc/Gt9NarrlpdZ2ZM9jpfCipYZBrnWs708GNG25TLdUVTDPuUDgnUMe7qajlGklhgyl1ODNxKTlnx09fkZPwn2/vM/oT7dffxGluZh+V7nnx+vkT8J9v7zP6E+3T8RpbmPyvc8+P18jZ0hrkzWJurWEkB9g85jofrEKTtDJA4jjWc7pulxkEaaORoxvVbXE9mKw29GL1PsFXpHSEs7mSZy7HrPV3ADco7hULUqyqPGTLtQt6VCGZSjgv87+0v9U9dJbQc2w5yH3OcMvbsHs/VO7wrptryVL9L0oi8p5FpXjz4vNnv2Pr8/EPrXX6ycZMpQ9jI2fSAQfMak43tFrWVepkC+g8FHHqa/wBlFrlrzbyW7wW+1IZBslipVVHX64Ak9mBXPc3tNwcYacSTyVkO4p141q36VHThji33C2qHLeGvJRaFrp5PaxxkZ73Ix8ytUjk2Lc3IrvCWso20ae2T+i/2hs1NFGBvlE/N8/7n9RK5L7kJdniiXyF7fT7f/LErVfPRAt5LvZ4+Kf6VqQydyhBcI/Yv+S+44amygkoCUBzzpP8ALS/GP9Y1WKvrs9Wt+Rh1LwNetZtJQHhNAb2itETXLYgjZ/1gOiPFjuFbqdCdR4RRzXN5QtljVkl0be7WN/UzVhbKM5IaV8bbDhu4KvcN+/rPoE3a26ox6dpQ8rZTle1FgsIrUvu+nwFRrZ7NufjW+moa65aXWXfJnsdL4UVVc53EoCUBKAbfJegaxZWAIMjgg7wQQMg91TtgsaODKJwik43qa1pL7g5rbqDJETJaqZIuJjG908Ot1+fx41yXNg086npW4l8mZfp1Uqdw82W/Y+vc/p1AORgkHcRuI6x49hqOaa1lkWlYolfASgN/Q2hZrp9mBC3a3BF+E3AeHHurdSt51XhFHLd3tG0jnVZYdG19S/xdI6NWNBJZwCNTtMek74xtN1nuHUB2VP0KKpQzUeeZRvp3lZ1JaFqS3L/NZb1uOEG+UT83z/uf1ErkvuQl2eKJfIXt9Pt/8sStV89EC3ku9nj4p/pWpDJ3KEFwj9i/5L7jhqbKCSgJQFY+rtoSSbWAknJJiTJ7c7q18TT5q7jsWUbtLBVZfM/M+fvas/0W3+ST7NOJp81dx9/Erz30vmfmT72rP9Ft/kk+zTiafNXcPxK899L5n5mSHQFqpyttAp7REgPpAoqNNftXcYyv7qawlVk18T8ywVQNw3CthyN46We0BWz6AtXYs9tAzMcljEhJPWSSN5rW6VNvFxXcdcL+6hFRjVkktmcz4+9qz/Rbf5JPs04mnzV3GX4lee+l8z8yfe1Z/otv8kn2acTT5q7h+JXnvpfM/Mn3tWf6Lb/JJ9mnE0+au4fiV576XzPzJ97Vn+i2/wAkn2acTT5q7h+JXnvpfM/M3rOzjiXZiRI1znZRQoz1nAHGsoxUVglgc1WtUqyzqknJ728fEz1kazQ0joW3n/LQxue1lGR4NxFa50oT9ZHTQvLihyU2up6O7UU76g2B/wCSR4SyfbrT6FR5p3rL9+v3/wDWPkbFrqXYpwt0Pwyz/M5NZRtaMdUTXUy1fVNdRrqwXhgXkUYUAKAAOAAwB4AVvSS0IjZScnjJ4s+6+mJKAxXVskilJEV0PFWAYHByMg7jvANfHFSWDM6dSdOSnBtNbU8GV/3tWf6Lb/Ip9mtfE0+au46vxK899L5n5mez0PbxNtRQRRtjG0kaqcdYyBwrKNOEXika6t5cVY5tSo5Lc234m9WZzEoCUAguV3lMuDcvZWLtGkbbEjx+vd+DKpG9QD0d2CSDQAzpbVPTVpB5ZK0yqMFis5LpngWAbI6s9nXigGVyK8ocl2ktveOGkgTnFlO4tGDh9vG7Kkrv6wd/AkgAOtfKJf6UuvJ7FpEiZ9iKKIlXcdrsMHeASRkKBx4E0Bq6Z1e03otBcvJKqAjLxzlwpJ3BxngTu3gjO7rFANrkk5QG0lBJHPgXMIySu4SKdwcDqIO4gbt4PXgAc9/fVffpl18vJ9qgOmtXtaA2hEvmO0Utizk8S8SlX85dT6aA5l++q+/Tbr5eT7VANrlg0tPFo7RTRTyxs8Y22SRlLfioz0iDlt+eNABmgNFadvIPKLWa6kjyVyLoqcjjuaQHroC85MeUi9ivo7O9keWOSQQkS75I3J2F6R6XrsAhs+agL71QutMkRt7WCR423zSFGKnG9IxlTw9ecdwoDD6nvWqSSW4tZ5XkLKJYy7Fj0ejIAWJ6ipx3GgCTl/0hLDo6JoZZImN0oLRuUJHNynGVIOMgbu4UAveSDlGlhuxDeTySQzkKGkcvzb8EOWJwp4HzHqoAk9URpaeB7LmJpYtoS7XNyMmcGPGdkjOMmgPrWLSs66rW0yzSiUlMyCRg5y7Zy2cn00B88iulZ5rDSLSzSyMo6LPIzFfxbnokndv7KAVug9I6Uu5lgtrm6klYEqvlDLnZBY72cDgD10AUfedrL23X/wDYv/zUAT8uWvlzbypZWsjRfiw8sinDnayAoYb1AAySN5yOzeAH/eTpxYFu0aZgyiQCOdjLgjaB2Q2ScdQye6gGjyKaw6Qu4X8tQtEu6O4bos5BwVxjpge77Rjec4AZlAcnatgNp6Lneu9y2e3nSfrUB1TfwxvE6zBTEykOG9bs46W1ndjGaAFdbYII9D3osliWPyeT8iFC4Kna9Zu4E0AoPU7Ip0m5b1wt2K/xICR34J9JoB56+op0beh+Hk0p9EbEefOKAQfIEzfdM44G3k2vDon6dmgAzV/RflHlA647d5h/08M3+3aoAt0TrVsau3dptHbNwiqOxJPxjAd2YpM/C7xQAdpjRhgW3J3GaATeZpHVf9qqfPQDU5bPzZoj4sf0o6AotROVhtG2nky2qydNnDmQr67HtQh4Y7aA1uTjQlxpLSqXRQhFuPKJpACEBD87sgnrJwAM5wc9VAeXV3HpXT+3K6i3afi7ALzMXDeTgbSrw7WoDWivE0VpznInVoYp+KEMpifiBs7jhGx4igGv6oxgdGQkbwbpMfJS0Ak31WkOjV0gmWQTNFKPcbl5tvAliO447aA2dbNbmvrWyjlyZrYSRsx37anY5tifdYUg+GeugGNrN/wla+Mf12oD55CPzdpPw/8AG9AKnVOa7S5RrAObgBtjYUM2Nk7eAQR63PVQDx5Kr7TT3jDSQnEHMsRzkSou3tJs7wo342t3jQH3yxcmct/It1aFTMqbDxMQu2BkqUY7g+/GGIGMbxjeAtYdN6d0QoR+fjiTACypzkWOpVcggDuVhQDX5KuU4aSZreeNY7hV2hsZ2HAOGwDvVhkbsnPGgGVQHNvK7qTcWd697bqxgkk54OgJ5p87TbWPWjayQeG/HVQGDTvLJe3Vo1qY40aRdiSRM7TA7mAUnClhuPHicY6gC3kO1BkRJ7m8jZFniMKRPuLI/wCUZlO8A7gM9W0eGCQATTWgb7QN8J4g2wjHmpsZR1O7ZfG4Eg4KnHaOo0Bua18q17pKHyRIVjEmA4i2meTrCjrC5G8DeeGcZyAxORXUOSyilubpdieZdlEPFE4na7GYgbuoAdZIAC35CYVfSewwyrwSqR2ggAj0UAHXWhnS8azG+QTmDxYPzY+egDPl1slgvoIU3LFZxIvgpdR9FAEHLWf/AEzRHxY/pR0AUchGioJNFq8kMTtzz9JkVj1Y3kZoAl5U9Nix0XOyYVnXmYgN3Sk3dHvC7Tfu0AkeS/ky+6kU0zzGJEcRrsqG2jjafOSMYBT00Bj5UOTf7lLDIkrTJIWUkqF2WABUbic5G16KAuNbtPeV6s2RJy8N0sD9ZykUoUntJQofEmgDTkJs0m0NLFKoZHmkVlPAgqgNAJbX/VN9G3bwNkoelE59uh4fvDge8dhFAMvWb/hK18Y/rtQHzyEfm7Sfwf8AxvQCq1U1hksLlLmFUZ0DABwSvSUqc4IPA9tAHv4edIe82v8ABJ/8tAW3KvJpdXt72KSQ2wVJUEIIWJ9kFucUZ2hnOGbIwcde8Cpu+XG6ktnhkt4CzoUL9LG8YJ2CcZx347uqgLDkA1SnFyb2VGjiWMrGWBHOM2BlQeKgZ38MkY68AP6gE/rJy3+S3U9v5Dt8zI0e1z+NrZOM45o48MmgKSPlziVtpdFRhvdCZQfTzGaAPbTlSt/uYmkLlDFzjMiQq3OOxUkYU4XsyScAdvDIAPN6oAliPIFKdhm3kd/4vH00Ax+T7Wmy0hG0lrGsUi7pIyqq654Ho+uU78H04oDf161jbR9m90sPPbBXaTb2NzELnOy3AkdVAVOpOv0d9ZT3hhEPk5fbTb2tyIJM7WyNxBPV1GgKrk75VF0ndG3NqISIzIG53byVKjGObXG4k5z1UBlTlMD6X+5qWgbEhjM3O+5Xac7HN9WGGNrqoDQ115Z7a1laC3h8pdDss20FjUjiFOCWI4cAO80Bo6t8u8EkgS7tzArHAkR9tR8JdkEDvGfCgDHlH15XRtvDMIRcLK+yMSbIxslgwOw2RuoAAj9UEP8A9fgdeLj+3M0AxNU9fbbSNvLNCGDQgl4nwGG4ld4yCpwcH5qAo+TnlQGlLl4PJBCEiMu1zu3nZZExjm1x6/Oc9VAabcsIkvvI7Cy8py+wkgm2A2PXNjm2wg3nazwGaAaSrkDaAzjf1gduCRvFAKnXLlkFjeTWnkQkERA2+e2c5UP63mjj12ONAVNry+hnVfueBtEDPlHace80AX8oHKfa6NfmRHz9xjJjUhVTO8bbYOCRvAAJxxxkZADtG8viFwJ7LZjPFo5AzD91lAPpFAMjT+usUOjG0jbgXEQCFQG2NrakWMgnZJUgscgjOQRuoBWfhyh2tr7lR7XHa55c+nmKAOtTuVi2vg6LG8c6IX5o4IYDjsMOOOJyAcZO/BwAQR60ggHmJd4zwB+froDFr3o2H7n3r81Ht+Tyna2Fznm2Oc4znvoBRepztI5J7sSIjgRpjaUNjpHhkUBX8vsn/qMcCgJHHCuyoGFBdmZyAN2Tuye4UA+dH6q2sdotoIIzDsbJUqDtbt5J62PHPHNAIDktJtdYRBGTsc5NA36yqHxn95EbzUB0NrPosXVpcW5/5sTIO4kdE+Y4NAcx6paxG2sNKW5OGmiQKp7dvm5fPsv81AZdS86N0jo6eY4WdBIe5JTJCM9u4bVAWvJ7I7vpfSYyHjt5nQ9jzFmB8QA3poDe9TvoSGa5uJpUV2gRObDAEAuWy2D7YBMA95oAg9UZoSEW8F0qKsvO80WAALKyM3SxxwV3eJoAO1lvWl1b0dtkkpcPGCexQ+yPMMDzUBtav8oVhDocWU1q00wSRclI9jLu7IdottDAZd+MgjdQG5yDaMlCX9wVIiNuYwx4M29jjtwBv8RQCu0VpeW3EwibZ5+IwuevYZlZgD1Z2AD3E0A8PU52tpzE0ib7sNsyFsZVDvTY7FODntI7hQDkoDlzlKu1i1hllddpY54XZd3SCpGxG/dvAxQDX1E15sdJXJgisRGyxmTaZI8dEqMbhx6QoBU8ndouktOBroB1d5JnRt4YjLKpB4qDjdwwMcKAcXLLoCCXRczmNA8Ch43AAK4IBAPYRkY8OwUAodWL9m1d0tCc7Mclu693OTKGA+TB89AZ+S3Xuy0fbTRXcDytJJtDZjRhjZC4O2w6xQHnJDZtc6cFxBEY4Y3llIA6MaurqiZG72wUDsB7KA6YoCi17/Nt7/ppf6bUAnvU1eyLv4pPrGgLjl71ImuDHe2yNIUTm5UUZbZBLK4A3tjJBx+qcYyQBRWHLtNHaCJrdXuFTYExfonAwGZNnee0AgHuoDc5DdS52uTpK6VlADGLbyGkeQEM+Pc7JbeeJYY4UA96A5L5SNBNDpe4gRfykoaMdvO4ZQPO2PNQB76oDQAhtdHtGOjCptvMFUx/Mj+mgCHkT1cVtDSiQbr0yBu3ZxzI+hiPGgFvoq7vNW79+di243BQ8Qkyg5VkfBAYefGSCKAya4633Wn5oba2tmCodoRqdsljuLu2AFUA46gMnJ37gL/lb1fFhoXR9sCCY5TtEdbMrM5HdtE47sUBU3WpSz6uW17DGBPDzrSlQAZI+ecEsesoACCfahu6gDXke1sFzoua1cjnbWJgP1o9k7B/d9af3e2gAHkG0VDc380c8ayL5JJuYZxtPHGSOw7LMM95oDDbSS6u6ZIO00QOD+1hc7j8IYz8JSOFAdNWlykqLJGwZHUMrDeCCMgjuxQHNeu8YbWYqwBU3VuCCMggiIEEdYoDoyy0NbxNtxQRRtjG0kaqcHeRkDONw9FAc863aEutB6U8tgj2oOcMkb4Oxh8honx604YqO0YI68AZddeVebSkAs7e1MfOkbYVjI74O0FQKo3ZAPWTigLu71QfR+rF4JxieZopHXjsDnogik9ZAyT3kjqoCj5OtTI9I6IvQEXylJcwyYG1lUB2NrjstvGOGTnqoC59T5rVzckmjpujtEvFncQw/KIe8gZA/VbtoB70B4RnjQHykSjgAPAYoD7oDXaxiLbZjQt7rZGfTjNAbFASgPholJyVBPbjfQHroDxAPiM0B6qgbgMCgMN4Y9n8bsbP6+MfPur42lrMoQlN4RWLPLOONVzEECnf0AAD6N1E0xKLi8GtJEmjk3BkfHHBDY/xRST1M+zpTh6ya60fSyJnYBXPuQRn0UxWOB8zJZudho3mEXECk9KIHgd6jxFfM+O8zVCq9UX3M2I4lG9QB3gCsjUevEp4qD4jNAfSqBuG4UB8GFc52RntwM0BkoDxlBGCMg9VAYbezjQkpGik8SqgZ9AoDMygjBGR2GgPEjA4ADwGKA+RAuc7Iz24FAZKA1On+1/lUBOn+1/lUBOn+1/lUBOn+1/lUBOn+1/lUBOn+1/lUBOn+1/lUBOn+1/lUBBt/tP5dADGvlrZBo5rxpG2QVSBWPTPco4cd5yBwz1VxXUaWKlUfZvJ/I1W9cZUbVJY6XJrV2+C07cAOuoLi10ZJtBokuJxsxknKpssxz1jOFBzxA38a45KdOg8dGL1FgpTt7rKUcGpOEXi97xS+mLfRs1FtpjRUdhdWD2uVMjBHGSdsbSKc+IY93DsrdUpqjUpuG04LW6qZQtriNxpSWK6Hg39MPEy6D0Ylvppo49ojmS2WOSSwUnJr7SpqncuK3GN5czucjqpPXnJaOjEprjQ8kCzT3Ngsi88xLvKVbDHdgIeGTx38a0ypygnKcMVjvJCneU68oUaFw4vNWCUcVil0rX0dA0rG6EsEUkYIV0VgM4IBGQD4VKwkpRTRSLmlKlWlTnrTaZkw3f/ABj/ABWZoJhu/wDjH+KAmG7/AOMf4oCYbv8A4x/igJhu/wDjH+KAmG7/AOMf4oCYbv8A4x/igJhu/wDjH+KA9jByOP8AFn+1AbVAYfJU9wvoFATyVPcL6BQE8lT3C+gUBPJU9wvoFATyVPcL6BQE8lT3C+gUBPJU9wvoFATyVPcL6BQHotk9wvoFALTlBiJvQ4d1ZEXZKnGN5OR2HJqJvF/Vx3FzyHJKzcWk028cduo29WbLyu2uormSWUdEqXcsVIDEFSeHDz1nQjxkJRm2zRlCt6JcUalCKi9OOCwx1azT5O7MXFwXnd5DbDEQZshd+BuPZ1dXoFa7KPGTxk8c3Ub8u1vR6ChSSjxnrYLDH/ZU6ODm6jkM022ZFUvt9IjaAwTxIxuxWqGPGKWLx6zvr5itZQzI5uDeGGjHDXhv6T6ubd2vfI3nnaFpcENJnPS44xs56+FJJutxTk8Md5jTqQhZ+lxpxU1Hd0d/1G9b2iIixqo2EAVRxwAMDj3VNxiorBFCqVJVJucni3pfaffML7lfQK+mBOYX3K+gUBOYX3K+gUBOYX3K+gUBOYX3K+gUBOYX3K+gUBOYX3K+gUBOYX3K+gUBBCo4KPQKAy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626" name="Picture 2" descr="Work Rules!: Insights from Inside Google That Will Transform How You Live and L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49" y="1648496"/>
            <a:ext cx="2019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NETFLIX hr hb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s://cdn.slidesharecdn.com/ss_thumbnails/f761bd35-1fcf-487f-ac12-43df0e09d61e-140922232938-phpapp01-thumbnail.jpg?cb=141144658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ow Netflix reinvented HR - HB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7045" y="4749353"/>
            <a:ext cx="1924060" cy="141286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US" dirty="0" smtClean="0"/>
              <a:t>Ranked # 1 company to work for 6 years</a:t>
            </a:r>
          </a:p>
        </p:txBody>
      </p:sp>
      <p:pic>
        <p:nvPicPr>
          <p:cNvPr id="154636" name="Picture 12" descr="https://cdn.slidesharecdn.com/ss_thumbnails/f761bd35-1fcf-487f-ac12-43df0e09d61e-140922232938-phpapp01-thumbnail.jpg?cb=14114465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8" y="1673606"/>
            <a:ext cx="235527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81074" y="4749353"/>
            <a:ext cx="1924060" cy="1105088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en-US" dirty="0" smtClean="0"/>
              <a:t>Netflix culture deck: 5 MM downloads </a:t>
            </a:r>
          </a:p>
        </p:txBody>
      </p:sp>
    </p:spTree>
    <p:extLst>
      <p:ext uri="{BB962C8B-B14F-4D97-AF65-F5344CB8AC3E}">
        <p14:creationId xmlns:p14="http://schemas.microsoft.com/office/powerpoint/2010/main" val="4070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wZnHsq5Uu2FWpvpGkw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7EABBTD0SRMZTXWozk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XBEFH84067PD_Q0V0A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x3iNp6FEaHYy_KHaKG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iQF6mMkKygEVG1Jk9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2xrfyuo0iB8jJ0j55_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ekx10jLkS60xfvXCrF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tiDRZTp0qIx4JJz3iS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2xrfyuo0iB8jJ0j55__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ekx10jLkS60xfvXCrF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tiDRZTp0qIx4JJz3iS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Ry19Lns0OdV6_3pFc8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QcOtdUNEKSBs1j_fkhU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X7WI33TLGPBNV5E27Ac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kYtiptSC60YXiXkEytm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W3E.cfS4S.jrDzJuX2F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vSyhZAR_K9VZSqZPoJ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Q..mlJQD2SDX.VkH4s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xTXihDTgSVYzqqVfUR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oDiKkRbUSv8yLGtBB_7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JX0i1SY2NZsYYnCGpz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bCRfMMSTmSvWRvXIus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r2zov7RXa2_6xSZwN.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iL_XEoVUCv8R6CKfpx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H.dY4z9ESS0GM0vXCW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qlwTW1TU2_49aTsNXX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BgHqyZ.0ynzy60ke4Q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gc47CNXkyWHQDXxG0g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C6TC3lwEOXuuV3XRwbl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5k9IkTMEGgTsNVdeTy5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zHN6ob6UawmxfI2nyVs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B8RoAyyEaNmF8_WpP5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15tkqESJz5okOBq2.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9lTcBlOkaaObxA2TtI.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C6EJ2yhkSZSY.iol.e2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5CAH8J90SzE9iXydual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T3vkU5gU2uiAb2uD1_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Bw7cH7BUOZ5__.uGW8K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_Xk6UndkK6nAPTnrFB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uyTJ3klE2HTVT_Ys5f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kyCJ_qEuatFpTaB7z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Hcs4KBWkeAmOzkZHPX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T3vkU5gU2uiAb2uD1_ew"/>
</p:tagLst>
</file>

<file path=ppt/theme/theme1.xml><?xml version="1.0" encoding="utf-8"?>
<a:theme xmlns:a="http://schemas.openxmlformats.org/drawingml/2006/main" name="Blank">
  <a:themeElements>
    <a:clrScheme name="Letter Blank 5">
      <a:dk1>
        <a:srgbClr val="808080"/>
      </a:dk1>
      <a:lt1>
        <a:srgbClr val="F8F8F8"/>
      </a:lt1>
      <a:dk2>
        <a:srgbClr val="006049"/>
      </a:dk2>
      <a:lt2>
        <a:srgbClr val="F8F8F8"/>
      </a:lt2>
      <a:accent1>
        <a:srgbClr val="E2E2E2"/>
      </a:accent1>
      <a:accent2>
        <a:srgbClr val="BCDEC2"/>
      </a:accent2>
      <a:accent3>
        <a:srgbClr val="AAB6B1"/>
      </a:accent3>
      <a:accent4>
        <a:srgbClr val="D4D4D4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Letter Blank">
      <a:majorFont>
        <a:latin typeface="Henderson BCG Serif Head"/>
        <a:ea typeface=""/>
        <a:cs typeface=""/>
      </a:majorFont>
      <a:minorFont>
        <a:latin typeface="Henderson BCG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9525" cap="flat" cmpd="sng" algn="ctr">
          <a:solidFill>
            <a:srgbClr val="8EC6A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rtlCol="0" anchor="ctr" anchorCtr="0" compatLnSpc="1">
        <a:prstTxWarp prst="textNoShape">
          <a:avLst/>
        </a:prstTxWarp>
        <a:noAutofit/>
      </a:bodyPr>
      <a:lstStyle>
        <a:defPPr algn="ctr">
          <a:spcBef>
            <a:spcPct val="0"/>
          </a:spcBef>
          <a:defRPr sz="2200" b="1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nderson BCG Sans" pitchFamily="34" charset="0"/>
          </a:defRPr>
        </a:defPPr>
      </a:lstStyle>
    </a:lnDef>
    <a:txDef>
      <a:spPr>
        <a:noFill/>
      </a:spPr>
      <a:bodyPr wrap="square" tIns="90000" bIns="9000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006049"/>
        </a:lt1>
        <a:dk2>
          <a:srgbClr val="F8F8F8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AAB6B1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4">
        <a:dk1>
          <a:srgbClr val="006049"/>
        </a:dk1>
        <a:lt1>
          <a:srgbClr val="F8F8F8"/>
        </a:lt1>
        <a:dk2>
          <a:srgbClr val="006049"/>
        </a:dk2>
        <a:lt2>
          <a:srgbClr val="F8F8F8"/>
        </a:lt2>
        <a:accent1>
          <a:srgbClr val="E2E2E2"/>
        </a:accent1>
        <a:accent2>
          <a:srgbClr val="BCDEC2"/>
        </a:accent2>
        <a:accent3>
          <a:srgbClr val="AAB6B1"/>
        </a:accent3>
        <a:accent4>
          <a:srgbClr val="D4D4D4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tter Blank 5">
        <a:dk1>
          <a:srgbClr val="808080"/>
        </a:dk1>
        <a:lt1>
          <a:srgbClr val="F8F8F8"/>
        </a:lt1>
        <a:dk2>
          <a:srgbClr val="006049"/>
        </a:dk2>
        <a:lt2>
          <a:srgbClr val="F8F8F8"/>
        </a:lt2>
        <a:accent1>
          <a:srgbClr val="E2E2E2"/>
        </a:accent1>
        <a:accent2>
          <a:srgbClr val="BCDEC2"/>
        </a:accent2>
        <a:accent3>
          <a:srgbClr val="AAB6B1"/>
        </a:accent3>
        <a:accent4>
          <a:srgbClr val="D4D4D4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00762C-712A-46B3-A1A1-8F8261187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DBCF9-43CB-4CB3-98D3-FF664FED575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9FE39A-B0FB-43C4-B6BD-682DF7A73C2B}">
  <ds:schemaRefs>
    <ds:schemaRef ds:uri="urn:sharePointPublishingRcaProperties"/>
  </ds:schemaRefs>
</ds:datastoreItem>
</file>

<file path=customXml/itemProps4.xml><?xml version="1.0" encoding="utf-8"?>
<ds:datastoreItem xmlns:ds="http://schemas.openxmlformats.org/officeDocument/2006/customXml" ds:itemID="{50B65ED8-9E98-470D-9569-489100A27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Custom</PresentationFormat>
  <Paragraphs>239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Gulim</vt:lpstr>
      <vt:lpstr>Arial</vt:lpstr>
      <vt:lpstr>Henderson BCG Sans</vt:lpstr>
      <vt:lpstr>Henderson BCG Sans Light</vt:lpstr>
      <vt:lpstr>Henderson BCG Sans Thin</vt:lpstr>
      <vt:lpstr>Henderson BCG Serif Head</vt:lpstr>
      <vt:lpstr>Wingdings</vt:lpstr>
      <vt:lpstr>Blank</vt:lpstr>
      <vt:lpstr>think-cell Slide</vt:lpstr>
      <vt:lpstr>Chart</vt:lpstr>
      <vt:lpstr>Man over machine New paradigms in HR in the digital world</vt:lpstr>
      <vt:lpstr>PowerPoint Presentation</vt:lpstr>
      <vt:lpstr>PowerPoint Presentation</vt:lpstr>
      <vt:lpstr>PowerPoint Presentation</vt:lpstr>
      <vt:lpstr>PowerPoint Presentation</vt:lpstr>
      <vt:lpstr>There are nearly 70k Taxis in NYC</vt:lpstr>
      <vt:lpstr>PowerPoint Presentation</vt:lpstr>
      <vt:lpstr>Digital is BIG and getting BIGGER  </vt:lpstr>
      <vt:lpstr>So what are here to talk about? </vt:lpstr>
      <vt:lpstr>Two sides of the "digital coin" for HR</vt:lpstr>
      <vt:lpstr>Two sides of the "digital coin" for HR</vt:lpstr>
      <vt:lpstr> Next-gen capabilities needed Designed (and NOT tweaked) for digital world </vt:lpstr>
      <vt:lpstr>"Nurture from within" Interventions to build in-house digital capability</vt:lpstr>
      <vt:lpstr>Digital enablement – key learnings </vt:lpstr>
      <vt:lpstr>Two sides of the "digital coin" for HR</vt:lpstr>
      <vt:lpstr>New Mental Models are Emerging </vt:lpstr>
      <vt:lpstr>Digital in HR has changed the game </vt:lpstr>
      <vt:lpstr>Intelligent postings decisions  </vt:lpstr>
      <vt:lpstr>Training is undergoing massive disruption  Blackboard to keyboard (and videos) </vt:lpstr>
      <vt:lpstr>Talent management system  Do you run in-house career fairs?</vt:lpstr>
      <vt:lpstr>The time to act is now – Let's get started!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BCG Conference blank.potx</dc:description>
  <cp:lastModifiedBy/>
  <cp:revision>1</cp:revision>
  <dcterms:created xsi:type="dcterms:W3CDTF">2013-11-12T12:33:06Z</dcterms:created>
  <dcterms:modified xsi:type="dcterms:W3CDTF">2016-11-03T07:32:03Z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20100408</vt:lpwstr>
  </property>
  <property fmtid="{D5CDD505-2E9C-101B-9397-08002B2CF9AE}" pid="3" name="BCG Format Name">
    <vt:lpwstr>BCG Conference</vt:lpwstr>
  </property>
  <property fmtid="{D5CDD505-2E9C-101B-9397-08002B2CF9AE}" pid="4" name="BCG Template Name">
    <vt:lpwstr>On Screen</vt:lpwstr>
  </property>
  <property fmtid="{D5CDD505-2E9C-101B-9397-08002B2CF9AE}" pid="5" name="_AdHocReviewCycleID">
    <vt:i4>712120603</vt:i4>
  </property>
  <property fmtid="{D5CDD505-2E9C-101B-9397-08002B2CF9AE}" pid="6" name="_NewReviewCycle">
    <vt:lpwstr/>
  </property>
  <property fmtid="{D5CDD505-2E9C-101B-9397-08002B2CF9AE}" pid="7" name="_PreviousAdHocReviewCycleID">
    <vt:i4>759096881</vt:i4>
  </property>
</Properties>
</file>