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3" r:id="rId2"/>
    <p:sldId id="328" r:id="rId3"/>
    <p:sldId id="329" r:id="rId4"/>
    <p:sldId id="341" r:id="rId5"/>
    <p:sldId id="330" r:id="rId6"/>
    <p:sldId id="331" r:id="rId7"/>
    <p:sldId id="332" r:id="rId8"/>
    <p:sldId id="333" r:id="rId9"/>
    <p:sldId id="334" r:id="rId10"/>
    <p:sldId id="351" r:id="rId11"/>
    <p:sldId id="352" r:id="rId12"/>
    <p:sldId id="353" r:id="rId13"/>
    <p:sldId id="340" r:id="rId14"/>
    <p:sldId id="354" r:id="rId15"/>
    <p:sldId id="342" r:id="rId16"/>
    <p:sldId id="355" r:id="rId17"/>
    <p:sldId id="343" r:id="rId18"/>
    <p:sldId id="344" r:id="rId19"/>
    <p:sldId id="356" r:id="rId20"/>
    <p:sldId id="348" r:id="rId21"/>
    <p:sldId id="347" r:id="rId22"/>
    <p:sldId id="346" r:id="rId23"/>
    <p:sldId id="349" r:id="rId24"/>
    <p:sldId id="292" r:id="rId25"/>
  </p:sldIdLst>
  <p:sldSz cx="9906000" cy="6858000" type="A4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D1D"/>
    <a:srgbClr val="FF9100"/>
    <a:srgbClr val="CC3300"/>
    <a:srgbClr val="D27800"/>
    <a:srgbClr val="D27D00"/>
    <a:srgbClr val="FF9900"/>
    <a:srgbClr val="517A00"/>
    <a:srgbClr val="008000"/>
    <a:srgbClr val="99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46" autoAdjust="0"/>
  </p:normalViewPr>
  <p:slideViewPr>
    <p:cSldViewPr>
      <p:cViewPr>
        <p:scale>
          <a:sx n="57" d="100"/>
          <a:sy n="57" d="100"/>
        </p:scale>
        <p:origin x="-1340" y="-18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547" cy="46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851" y="1"/>
            <a:ext cx="2972547" cy="46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6161"/>
            <a:ext cx="2972547" cy="4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851" y="8846161"/>
            <a:ext cx="2972547" cy="4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1136EE-1FBC-4387-B7FA-20DEF967921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79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547" cy="46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1" y="1"/>
            <a:ext cx="2972547" cy="46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698500"/>
            <a:ext cx="504190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0" y="4423825"/>
            <a:ext cx="5487041" cy="419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161"/>
            <a:ext cx="2972547" cy="4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1" y="8846161"/>
            <a:ext cx="2972547" cy="4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D4A216-8F80-4386-95A2-56E66272CB1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098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41BD4-6AF0-48AA-A536-51CC5E151BDF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87F61-F86B-4E90-B488-CC7F83C2438F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88705-2D45-4A61-AB0E-7FE78A74A086}" type="slidenum">
              <a:rPr lang="en-GB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8F635-C040-42E3-960F-B2D91D4DBB21}" type="slidenum">
              <a:rPr lang="en-GB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EC84-E05B-4FA3-9BC7-B81261CF48D8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EC84-E05B-4FA3-9BC7-B81261CF48D8}" type="slidenum">
              <a:rPr lang="en-GB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D733B-85C1-475B-B52C-5BC0704A619A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E7B0C-9653-46D7-A1A3-9C7023F7B867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0D1C0-4128-4BF4-9A5E-703B4DA3B0C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EB780-F7BE-4690-9C22-ECF6ADC490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CBB26-6D7B-4398-9188-D6F39114E1C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AFE30-C242-4E1D-AE5F-9B0B499F26A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522D8-330D-45DA-8DE9-B01A35E97E9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68FA0-C487-46C5-B5FA-9ECE9CE6293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B7CF1-8736-44D1-8509-86AA002ED9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5FBB8-E78A-4128-B05C-55616923C4F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4255D-DC1C-4C5C-8B76-F0CA9AC2C7B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6D67F-D03B-4BF5-805D-CB619FCE601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1FD4C-8805-4C89-B095-A2B7BD9C0EB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00">
                <a:gamma/>
                <a:tint val="28627"/>
                <a:invGamma/>
              </a:srgbClr>
            </a:gs>
            <a:gs pos="100000">
              <a:srgbClr val="CC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095C5B-5893-4784-AA03-5CCFE5C0537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381000" y="228600"/>
            <a:ext cx="91630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Story of Siddhalepa</a:t>
            </a:r>
            <a:endParaRPr lang="en-GB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81000" y="1524000"/>
            <a:ext cx="916305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Asoka Hettigoda</a:t>
            </a:r>
          </a:p>
          <a:p>
            <a:pPr algn="ctr">
              <a:spcBef>
                <a:spcPct val="50000"/>
              </a:spcBef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Managing Director</a:t>
            </a:r>
            <a:endParaRPr lang="en-GB" sz="4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" name="Picture 17" descr="C:\Users\Asoka Hettigoda\Documents\Siddhalepa\New folder\80th S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124200"/>
            <a:ext cx="3517900" cy="315040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17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352801"/>
            <a:ext cx="23780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3889375"/>
            <a:ext cx="357187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060"/>
            <a:ext cx="396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62" y="2394044"/>
            <a:ext cx="3968750" cy="203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962400" cy="239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221297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884237"/>
            <a:ext cx="354806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393950" y="2438400"/>
            <a:ext cx="354965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008000"/>
                </a:solidFill>
                <a:latin typeface="Tahoma" pitchFamily="34" charset="0"/>
              </a:rPr>
              <a:t>First authentic Ayurvedic Day SPA in the city of Colombo</a:t>
            </a:r>
          </a:p>
        </p:txBody>
      </p:sp>
    </p:spTree>
    <p:extLst>
      <p:ext uri="{BB962C8B-B14F-4D97-AF65-F5344CB8AC3E}">
        <p14:creationId xmlns:p14="http://schemas.microsoft.com/office/powerpoint/2010/main" val="2110969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858"/>
            <a:ext cx="2606982" cy="226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3" y="-19423"/>
            <a:ext cx="2686633" cy="22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65" y="4419600"/>
            <a:ext cx="2641347" cy="239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34365"/>
            <a:ext cx="2847788" cy="353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64281"/>
            <a:ext cx="2911018" cy="152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88532"/>
            <a:ext cx="2895600" cy="186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6987"/>
            <a:ext cx="288925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202406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47" y="3533163"/>
            <a:ext cx="2145665" cy="3279775"/>
          </a:xfrm>
          <a:prstGeom prst="rect">
            <a:avLst/>
          </a:prstGeom>
          <a:noFill/>
        </p:spPr>
      </p:pic>
      <p:pic>
        <p:nvPicPr>
          <p:cNvPr id="11" name="Picture 13" descr="Anarv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9050" y="1981200"/>
            <a:ext cx="4210050" cy="1066800"/>
          </a:xfrm>
          <a:prstGeom prst="rect">
            <a:avLst/>
          </a:prstGeom>
          <a:noFill/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229100" y="27940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8000"/>
                </a:solidFill>
                <a:latin typeface="Tahoma" pitchFamily="34" charset="0"/>
              </a:rPr>
              <a:t>SPA</a:t>
            </a:r>
            <a:endParaRPr lang="en-GB" sz="4000" b="1" dirty="0">
              <a:solidFill>
                <a:srgbClr val="008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9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4"/>
          <p:cNvSpPr txBox="1">
            <a:spLocks noChangeArrowheads="1"/>
          </p:cNvSpPr>
          <p:nvPr/>
        </p:nvSpPr>
        <p:spPr bwMode="auto">
          <a:xfrm>
            <a:off x="4452471" y="247471"/>
            <a:ext cx="53276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Unicode MS" pitchFamily="34" charset="-128"/>
              </a:rPr>
              <a:t>Serendib Business Class Lounge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 Unicode MS" pitchFamily="34" charset="-128"/>
              </a:rPr>
              <a:t>Colombo International Airport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 Unicode MS" pitchFamily="34" charset="-128"/>
              </a:rPr>
              <a:t>Sri Lanka</a:t>
            </a:r>
          </a:p>
        </p:txBody>
      </p:sp>
      <p:pic>
        <p:nvPicPr>
          <p:cNvPr id="3" name="Picture 213" descr="Spa_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ECD00"/>
              </a:clrFrom>
              <a:clrTo>
                <a:srgbClr val="CECD00">
                  <a:alpha val="0"/>
                </a:srgbClr>
              </a:clrTo>
            </a:clrChange>
          </a:blip>
          <a:srcRect l="14659" t="12817" r="7854" b="10280"/>
          <a:stretch>
            <a:fillRect/>
          </a:stretch>
        </p:blipFill>
        <p:spPr bwMode="auto">
          <a:xfrm>
            <a:off x="445620" y="244296"/>
            <a:ext cx="3054350" cy="914400"/>
          </a:xfrm>
          <a:prstGeom prst="rect">
            <a:avLst/>
          </a:prstGeom>
          <a:noFill/>
        </p:spPr>
      </p:pic>
      <p:sp>
        <p:nvSpPr>
          <p:cNvPr id="4" name="Text Box 215"/>
          <p:cNvSpPr txBox="1">
            <a:spLocks noChangeArrowheads="1"/>
          </p:cNvSpPr>
          <p:nvPr/>
        </p:nvSpPr>
        <p:spPr bwMode="auto">
          <a:xfrm>
            <a:off x="3690470" y="320496"/>
            <a:ext cx="66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b="1" dirty="0">
                <a:solidFill>
                  <a:srgbClr val="000000"/>
                </a:solidFill>
                <a:latin typeface="Tahoma" pitchFamily="34" charset="0"/>
              </a:rPr>
              <a:t>@</a:t>
            </a:r>
          </a:p>
        </p:txBody>
      </p:sp>
      <p:sp>
        <p:nvSpPr>
          <p:cNvPr id="5" name="Text Box 214"/>
          <p:cNvSpPr txBox="1">
            <a:spLocks noChangeArrowheads="1"/>
          </p:cNvSpPr>
          <p:nvPr/>
        </p:nvSpPr>
        <p:spPr bwMode="auto">
          <a:xfrm>
            <a:off x="3429000" y="5638800"/>
            <a:ext cx="594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000000"/>
                </a:solidFill>
                <a:latin typeface="Tahoma" pitchFamily="34" charset="0"/>
              </a:rPr>
              <a:t>Pampered </a:t>
            </a:r>
            <a:r>
              <a:rPr lang="en-GB" b="1" smtClean="0">
                <a:solidFill>
                  <a:srgbClr val="000000"/>
                </a:solidFill>
                <a:latin typeface="Tahoma" pitchFamily="34" charset="0"/>
              </a:rPr>
              <a:t>150,000 </a:t>
            </a:r>
            <a:r>
              <a:rPr lang="en-GB" b="1" dirty="0">
                <a:solidFill>
                  <a:srgbClr val="000000"/>
                </a:solidFill>
                <a:latin typeface="Tahoma" pitchFamily="34" charset="0"/>
              </a:rPr>
              <a:t>Business Class Travellers (up </a:t>
            </a:r>
            <a:r>
              <a:rPr lang="en-GB" b="1">
                <a:solidFill>
                  <a:srgbClr val="000000"/>
                </a:solidFill>
                <a:latin typeface="Tahoma" pitchFamily="34" charset="0"/>
              </a:rPr>
              <a:t>to </a:t>
            </a:r>
            <a:r>
              <a:rPr lang="en-GB" b="1" smtClean="0">
                <a:solidFill>
                  <a:srgbClr val="000000"/>
                </a:solidFill>
                <a:latin typeface="Tahoma" pitchFamily="34" charset="0"/>
              </a:rPr>
              <a:t>Nov 2018)</a:t>
            </a:r>
            <a:endParaRPr lang="en-GB" b="1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9524"/>
          <a:stretch/>
        </p:blipFill>
        <p:spPr bwMode="auto">
          <a:xfrm>
            <a:off x="1092204" y="1828800"/>
            <a:ext cx="2944812" cy="32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62600"/>
            <a:ext cx="14017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029075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59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57200" y="114300"/>
            <a:ext cx="7346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669900"/>
                </a:solidFill>
                <a:latin typeface="Tahoma" pitchFamily="34" charset="0"/>
              </a:rPr>
              <a:t>Chairman’s Achievements </a:t>
            </a:r>
          </a:p>
        </p:txBody>
      </p:sp>
      <p:pic>
        <p:nvPicPr>
          <p:cNvPr id="13321" name="Picture 9" descr="C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2962" y="0"/>
            <a:ext cx="1443038" cy="1892300"/>
          </a:xfrm>
          <a:prstGeom prst="rect">
            <a:avLst/>
          </a:prstGeom>
          <a:noFill/>
        </p:spPr>
      </p:pic>
      <p:pic>
        <p:nvPicPr>
          <p:cNvPr id="13322" name="Picture 10" descr="Cha 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2962" y="1896419"/>
            <a:ext cx="1443038" cy="1943100"/>
          </a:xfrm>
          <a:prstGeom prst="rect">
            <a:avLst/>
          </a:prstGeom>
          <a:noFill/>
        </p:spPr>
      </p:pic>
      <p:pic>
        <p:nvPicPr>
          <p:cNvPr id="13323" name="Picture 11" descr="Cha 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2962" y="3839519"/>
            <a:ext cx="1443038" cy="1993900"/>
          </a:xfrm>
          <a:prstGeom prst="rect">
            <a:avLst/>
          </a:prstGeom>
          <a:noFill/>
        </p:spPr>
      </p:pic>
      <p:pic>
        <p:nvPicPr>
          <p:cNvPr id="13324" name="Picture 12" descr="Cha 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2250" y="5923756"/>
            <a:ext cx="2063750" cy="827088"/>
          </a:xfrm>
          <a:prstGeom prst="rect">
            <a:avLst/>
          </a:prstGeom>
          <a:noFill/>
        </p:spPr>
      </p:pic>
      <p:pic>
        <p:nvPicPr>
          <p:cNvPr id="13325" name="Picture 13" descr="Cha 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5923756"/>
            <a:ext cx="2063750" cy="857250"/>
          </a:xfrm>
          <a:prstGeom prst="rect">
            <a:avLst/>
          </a:prstGeom>
          <a:noFill/>
        </p:spPr>
      </p:pic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04800" y="990600"/>
            <a:ext cx="8001000" cy="493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Awarded an </a:t>
            </a:r>
            <a:r>
              <a:rPr lang="en-GB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Hon. D.Litt 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from Univ. of Sri Jayawardenepura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Bestowed 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Honour of “</a:t>
            </a:r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Deshabandu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by His Excellency the President in 1990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Awarded the Honour of “</a:t>
            </a:r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Vishva Prasadini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by the Prime Minister in 1996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ASIAWEEK called him the “</a:t>
            </a:r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Balm King of Sri Lanka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 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Asian 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Business called him “</a:t>
            </a:r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Barefoot Doctor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Was Selected as one of the </a:t>
            </a:r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Hundred Best Doctors of the </a:t>
            </a:r>
            <a:r>
              <a:rPr lang="en-GB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Century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by Govt of Sri Lanka in 2001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LMD selected him as “</a:t>
            </a:r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Fifty Greatest Sri Lankans since Independence</a:t>
            </a: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174625" indent="-17462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Interviewed by CNN and BBC</a:t>
            </a:r>
          </a:p>
        </p:txBody>
      </p:sp>
    </p:spTree>
    <p:extLst>
      <p:ext uri="{BB962C8B-B14F-4D97-AF65-F5344CB8AC3E}">
        <p14:creationId xmlns:p14="http://schemas.microsoft.com/office/powerpoint/2010/main" val="346014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okahet\Downloads\QUOT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1028"/>
            <a:ext cx="4667250" cy="427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Sidd Logo Colour Engli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071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4400" y="2286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Tahoma" pitchFamily="34" charset="0"/>
              </a:rPr>
              <a:t>Entrepreneurial activities</a:t>
            </a:r>
            <a:endParaRPr lang="en-US" sz="40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2400" y="1063987"/>
            <a:ext cx="9448800" cy="567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GB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1934 - Launched Siddhalepa Balm as Sri Lanka’s first commercial Ayurvedic product</a:t>
            </a: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GB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1971 - Created a FMCG category for Ayurvedic Products</a:t>
            </a:r>
            <a:endParaRPr lang="en-GB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1971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- Creation of a company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tagline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  <a:tabLst>
                <a:tab pos="914400" algn="l"/>
              </a:tabLst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	(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An Ayurvedic doctor in every home)</a:t>
            </a: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1981 - Launched first Ayurvedic Soap,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Visaka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1984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- First company to export Ayurvedic products</a:t>
            </a: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1988 - Opened Siddhalepa Hospital as the First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purpose built Ayurvedic Hospital with Specialist Channel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Consultations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1988 - First Ayurvedic Toothpaste, Supirivicky</a:t>
            </a:r>
            <a:endParaRPr lang="en-GB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  <p:pic>
        <p:nvPicPr>
          <p:cNvPr id="2050" name="Picture 2" descr="C:\Users\asokahet\Downloads\SIDDHALEPA QUO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724044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997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okahet\Downloads\QUOTE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55" y="1430338"/>
            <a:ext cx="6597891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Sidd Logo Colour Engli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473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4400" y="2286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Tahoma" pitchFamily="34" charset="0"/>
              </a:rPr>
              <a:t>Entrepreneurial activities</a:t>
            </a:r>
            <a:endParaRPr lang="en-US" sz="40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1079583"/>
            <a:ext cx="9220200" cy="549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1989 - First Ayurvedic Mosquito Repellent, Maduthala – obtained an International Patent</a:t>
            </a: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1994 - First Ayurveda company in the world to obtain ISO 9000 international standards and currently holds ISO 9001, 14001, 18001, 22000, GMP, SLS, HACCP, OHSAS, FDA &amp; EU Pharmacopeia.</a:t>
            </a:r>
            <a:endParaRPr lang="en-GB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1995 - First Certified Organic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Fertilizer,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Suraya, NASAA Australia</a:t>
            </a: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1999 - Opened Siddhalepa Ayurvedic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Health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Resort, country’s first purpose built Ayurvedic resort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2003 – Launched Diacin, First Ayurvedic remedy for Diabetes</a:t>
            </a:r>
          </a:p>
          <a:p>
            <a:pPr marL="342900" indent="-342900">
              <a:lnSpc>
                <a:spcPts val="32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2004 - First Ayurvedic Spa in a Business Class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Lounge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97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4400" y="2286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Tahoma" pitchFamily="34" charset="0"/>
              </a:rPr>
              <a:t>Entrepreneurial activities</a:t>
            </a:r>
            <a:endParaRPr lang="en-US" sz="40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1066800"/>
            <a:ext cx="9220200" cy="544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ts val="33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2004 - First company to setup Ayurveda Spas in Germany, Czech Republic, and Slovakia</a:t>
            </a:r>
          </a:p>
          <a:p>
            <a:pPr marL="342900" indent="-342900">
              <a:lnSpc>
                <a:spcPts val="33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2004 – Established Siddhalepa Germany, First Ayurveda company to start in Germany</a:t>
            </a:r>
          </a:p>
          <a:p>
            <a:pPr marL="342900" indent="-342900">
              <a:lnSpc>
                <a:spcPts val="33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2005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- First Sri Lankan Ayurvedic Doctor to present a Research paper at the International Federation of Diabetes, France</a:t>
            </a:r>
            <a:endParaRPr lang="en-GB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33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2005 - First Ayurveda company to conduct a FDA standard Research on Diabetes and publish its findings in  International Journal of Ethno Pharmacology</a:t>
            </a:r>
          </a:p>
          <a:p>
            <a:pPr marL="342900" indent="-342900">
              <a:lnSpc>
                <a:spcPts val="3300"/>
              </a:lnSpc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2005 – Established Hettigoda Distributors India, First Sri Lankan Ayurveda Company to setup in India</a:t>
            </a: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97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okahet\Downloads\QUOTE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44" y="1370807"/>
            <a:ext cx="6388713" cy="41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Sidd Logo Colour Engli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1809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124200" y="152400"/>
            <a:ext cx="655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3300"/>
                </a:solidFill>
                <a:latin typeface="Tahoma" pitchFamily="34" charset="0"/>
              </a:rPr>
              <a:t>About Us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65100" y="2484438"/>
            <a:ext cx="2889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Kidney Specialist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Ayur Dr. Hendrick De Silva Hettigoda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Founder of Siddhalepa Balm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30200" y="5715000"/>
            <a:ext cx="256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Deshabandu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charset="0"/>
              </a:rPr>
              <a:t>Ayur. Dr. Victor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Hettigoda, D.Litt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Chairman -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Hettigoda Group</a:t>
            </a:r>
          </a:p>
        </p:txBody>
      </p:sp>
      <p:pic>
        <p:nvPicPr>
          <p:cNvPr id="2057" name="Picture 9" descr="mut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381000"/>
            <a:ext cx="1568450" cy="1981200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" y="3657600"/>
            <a:ext cx="15684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971800" y="990601"/>
            <a:ext cx="67818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Ayurveda Heritage of Hettigoda family goes back 200 years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In 1934 Dr. Hendrick De Silva Hettigoda made Siddhalepa Balm as the first commercial Ayurvedic product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Dr. Victor Hettigoda took over the companies in 1971 and brought Ayurveda into the mainstream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Dr. Victor Hettigoda is a fifth generation Ayurvedic Doctor and considered as the father of modern Ayurveda</a:t>
            </a:r>
          </a:p>
        </p:txBody>
      </p:sp>
      <p:pic>
        <p:nvPicPr>
          <p:cNvPr id="10" name="Picture 13" descr="Sidd Logo Colour Englis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191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8575" y="762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Tahoma" pitchFamily="34" charset="0"/>
              </a:rPr>
              <a:t>Challenges in Entrepreneurship</a:t>
            </a:r>
            <a:endParaRPr lang="en-US" sz="40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77000"/>
            <a:ext cx="1095183" cy="338138"/>
          </a:xfrm>
          <a:prstGeom prst="rect">
            <a:avLst/>
          </a:prstGeom>
          <a:noFill/>
        </p:spPr>
      </p:pic>
      <p:pic>
        <p:nvPicPr>
          <p:cNvPr id="5" name="Picture 4" descr="https://progrss.com/wp-content/uploads/2016/06/EES-Domains-and-Pillars-only1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9916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672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1711" y="3810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3300"/>
                </a:solidFill>
                <a:latin typeface="Tahoma" pitchFamily="34" charset="0"/>
              </a:rPr>
              <a:t>Challenges in going Global</a:t>
            </a: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5410200" y="3069515"/>
            <a:ext cx="22860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Personnel Risks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87009" y="4495800"/>
            <a:ext cx="22860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Political Risks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10200" y="1752600"/>
            <a:ext cx="22860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Legal Risks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32721" y="4495800"/>
            <a:ext cx="22860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Competitive Risks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52600" y="1745000"/>
            <a:ext cx="22860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Economic Risks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75791" y="3069515"/>
            <a:ext cx="22860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Sales Risks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8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4400" y="3810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Tahoma" pitchFamily="34" charset="0"/>
              </a:rPr>
              <a:t>Challenges in going Global</a:t>
            </a:r>
            <a:endParaRPr lang="en-US" sz="40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3"/>
          <a:srcRect l="9281" t="19962" r="38855" b="17557"/>
          <a:stretch/>
        </p:blipFill>
        <p:spPr bwMode="auto">
          <a:xfrm>
            <a:off x="1676400" y="1447800"/>
            <a:ext cx="6400800" cy="434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2527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46793" y="762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3300"/>
                </a:solidFill>
                <a:latin typeface="Tahoma" pitchFamily="34" charset="0"/>
              </a:rPr>
              <a:t>What we did in going Global</a:t>
            </a:r>
            <a:endParaRPr lang="en-US" sz="40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27212" y="914400"/>
            <a:ext cx="92202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What are the best countries to enter?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Which business model is suitable for our company abroad? 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Are our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products competitive?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 “Made in Sri Lanka” valued in that market?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Build relationships, networks, gain information about the market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Decide on price, design, packaging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Optimizing cost structures in transport, logistics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Analyse regulatory and legal procedures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How to finance expansion abroad?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How to deal with competition, risks etc. </a:t>
            </a:r>
          </a:p>
        </p:txBody>
      </p:sp>
      <p:pic>
        <p:nvPicPr>
          <p:cNvPr id="4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120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62000" y="4800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8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Thank You.</a:t>
            </a:r>
          </a:p>
        </p:txBody>
      </p:sp>
      <p:pic>
        <p:nvPicPr>
          <p:cNvPr id="5" name="Picture 13" descr="Sidd Logo Colour Englis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9525000" cy="36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1775" indent="-231775">
              <a:lnSpc>
                <a:spcPts val="3500"/>
              </a:lnSpc>
              <a:buFontTx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Established in 1934, as a Ayurvedic Manufacturing Company, have now diversified into Resorts, Hospitals, Spas, Fertilizer, Distribution,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Printing, Plantations &amp; City Hotel.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1775" indent="-231775">
              <a:lnSpc>
                <a:spcPts val="3500"/>
              </a:lnSpc>
              <a:buFontTx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first Ayurveda company in Asia to obtain ISO 9002 International Certification in 1994. Now the company has obtained ISO 9001,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14001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22000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HACCP, GMP, FDA &amp; EU Pharmacopeia.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1775" indent="-231775">
              <a:lnSpc>
                <a:spcPts val="3500"/>
              </a:lnSpc>
              <a:buFontTx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Largest exporter of Ayurvedic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Products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1775" indent="-231775">
              <a:lnSpc>
                <a:spcPts val="3500"/>
              </a:lnSpc>
              <a:buFontTx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Among Best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known Sri Lankan brands in Europe, UAE and Japan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81000" y="0"/>
            <a:ext cx="9163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dirty="0">
                <a:solidFill>
                  <a:srgbClr val="FF3300"/>
                </a:solidFill>
                <a:latin typeface="Tahoma" pitchFamily="34" charset="0"/>
              </a:rPr>
              <a:t>Siddhalepa Group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47546" y="4402868"/>
            <a:ext cx="4876010" cy="231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Hettigoda Industries (Pvt) Ltd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Siddhalepa Ayurveda </a:t>
            </a:r>
            <a:r>
              <a:rPr lang="en-GB" sz="1700" b="1" dirty="0" smtClean="0">
                <a:solidFill>
                  <a:srgbClr val="CC3300"/>
                </a:solidFill>
                <a:latin typeface="Arial Unicode MS" pitchFamily="34" charset="-128"/>
              </a:rPr>
              <a:t>Hospital Ltd</a:t>
            </a:r>
            <a:endParaRPr lang="en-GB" sz="1700" b="1" dirty="0">
              <a:solidFill>
                <a:srgbClr val="CC3300"/>
              </a:solidFill>
              <a:latin typeface="Arial Unicode MS" pitchFamily="34" charset="-128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Siddhalepa Ayurveda Health </a:t>
            </a:r>
            <a:r>
              <a:rPr lang="en-GB" sz="1700" b="1" dirty="0" smtClean="0">
                <a:solidFill>
                  <a:srgbClr val="CC3300"/>
                </a:solidFill>
                <a:latin typeface="Arial Unicode MS" pitchFamily="34" charset="-128"/>
              </a:rPr>
              <a:t>Resort Ltd</a:t>
            </a:r>
            <a:endParaRPr lang="en-GB" sz="1700" b="1" dirty="0">
              <a:solidFill>
                <a:srgbClr val="CC3300"/>
              </a:solidFill>
              <a:latin typeface="Arial Unicode MS" pitchFamily="34" charset="-128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Siddhalepa Ayurveda GmbH (Germany)</a:t>
            </a:r>
            <a:endParaRPr lang="en-US" sz="1700" b="1" dirty="0">
              <a:solidFill>
                <a:srgbClr val="CC3300"/>
              </a:solidFill>
              <a:latin typeface="Arial Unicode MS" pitchFamily="34" charset="-128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1700" b="1" dirty="0">
                <a:solidFill>
                  <a:srgbClr val="CC3300"/>
                </a:solidFill>
                <a:latin typeface="Arial Unicode MS" pitchFamily="34" charset="-128"/>
              </a:rPr>
              <a:t>Siddhalepa Ayurveda Training Institute </a:t>
            </a:r>
            <a:r>
              <a:rPr lang="en-US" sz="1700" b="1" dirty="0" smtClean="0">
                <a:solidFill>
                  <a:srgbClr val="CC3300"/>
                </a:solidFill>
                <a:latin typeface="Arial Unicode MS" pitchFamily="34" charset="-128"/>
              </a:rPr>
              <a:t>Ltd</a:t>
            </a:r>
            <a:r>
              <a:rPr lang="en-US" sz="1700" b="1" dirty="0" smtClean="0">
                <a:solidFill>
                  <a:srgbClr val="CC3300"/>
                </a:solidFill>
                <a:latin typeface="Arial Unicode MS" pitchFamily="34" charset="-128"/>
              </a:rPr>
              <a:t>.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1700" b="1" dirty="0" smtClean="0">
                <a:solidFill>
                  <a:srgbClr val="CC3300"/>
                </a:solidFill>
                <a:latin typeface="Arial Unicode MS" pitchFamily="34" charset="-128"/>
              </a:rPr>
              <a:t>Hettigoda City (Pvt) Ltd.</a:t>
            </a:r>
            <a:endParaRPr lang="en-GB" sz="1700" b="1" dirty="0">
              <a:solidFill>
                <a:srgbClr val="CC3300"/>
              </a:solidFill>
              <a:latin typeface="Arial Unicode MS" pitchFamily="34" charset="-128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333086" y="4402868"/>
            <a:ext cx="454025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Siddhalepa Ayurveda s.r.o. (Czech)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Suraya Organic Fertilizer </a:t>
            </a:r>
            <a:r>
              <a:rPr lang="en-GB" sz="1700" b="1" dirty="0" smtClean="0">
                <a:solidFill>
                  <a:srgbClr val="CC3300"/>
                </a:solidFill>
                <a:latin typeface="Arial Unicode MS" pitchFamily="34" charset="-128"/>
              </a:rPr>
              <a:t>Ltd</a:t>
            </a:r>
            <a:endParaRPr lang="en-GB" sz="1700" b="1" dirty="0">
              <a:solidFill>
                <a:srgbClr val="CC3300"/>
              </a:solidFill>
              <a:latin typeface="Arial Unicode MS" pitchFamily="34" charset="-128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Hettigoda Distributors </a:t>
            </a:r>
            <a:r>
              <a:rPr lang="en-GB" sz="1700" b="1" dirty="0" smtClean="0">
                <a:solidFill>
                  <a:srgbClr val="CC3300"/>
                </a:solidFill>
                <a:latin typeface="Arial Unicode MS" pitchFamily="34" charset="-128"/>
              </a:rPr>
              <a:t>Ltd</a:t>
            </a:r>
            <a:endParaRPr lang="en-GB" sz="1700" b="1" dirty="0">
              <a:solidFill>
                <a:srgbClr val="CC3300"/>
              </a:solidFill>
              <a:latin typeface="Arial Unicode MS" pitchFamily="34" charset="-128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GB" sz="1700" b="1" dirty="0">
                <a:solidFill>
                  <a:srgbClr val="CC3300"/>
                </a:solidFill>
                <a:latin typeface="Arial Unicode MS" pitchFamily="34" charset="-128"/>
              </a:rPr>
              <a:t>Siddhalepa Ayurveda </a:t>
            </a:r>
            <a:r>
              <a:rPr lang="en-GB" sz="1700" b="1" dirty="0" smtClean="0">
                <a:solidFill>
                  <a:srgbClr val="CC3300"/>
                </a:solidFill>
                <a:latin typeface="Arial Unicode MS" pitchFamily="34" charset="-128"/>
              </a:rPr>
              <a:t>R&amp;D Ltd</a:t>
            </a:r>
            <a:endParaRPr lang="en-US" sz="1700" b="1" dirty="0">
              <a:solidFill>
                <a:srgbClr val="CC3300"/>
              </a:solidFill>
              <a:latin typeface="Arial Unicode MS" pitchFamily="34" charset="-128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1700" b="1" dirty="0">
                <a:solidFill>
                  <a:srgbClr val="CC3300"/>
                </a:solidFill>
                <a:latin typeface="Arial Unicode MS" pitchFamily="34" charset="-128"/>
              </a:rPr>
              <a:t>Hettigoda Distributors India </a:t>
            </a:r>
            <a:r>
              <a:rPr lang="en-US" sz="1700" b="1" dirty="0" smtClean="0">
                <a:solidFill>
                  <a:srgbClr val="CC3300"/>
                </a:solidFill>
                <a:latin typeface="Arial Unicode MS" pitchFamily="34" charset="-128"/>
              </a:rPr>
              <a:t>Ltd</a:t>
            </a:r>
            <a:r>
              <a:rPr lang="en-US" sz="1700" b="1" dirty="0">
                <a:solidFill>
                  <a:srgbClr val="CC3300"/>
                </a:solidFill>
                <a:latin typeface="Arial Unicode MS" pitchFamily="34" charset="-128"/>
              </a:rPr>
              <a:t>.</a:t>
            </a:r>
            <a:endParaRPr lang="en-GB" sz="1700" b="1" dirty="0">
              <a:solidFill>
                <a:srgbClr val="CC3300"/>
              </a:solidFill>
              <a:latin typeface="Arial Unicode MS" pitchFamily="34" charset="-128"/>
            </a:endParaRPr>
          </a:p>
        </p:txBody>
      </p:sp>
      <p:pic>
        <p:nvPicPr>
          <p:cNvPr id="9" name="Picture 13" descr="Sidd Logo Colour Engli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6186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9448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" y="228600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SIDDHALEPA Product Range</a:t>
            </a:r>
            <a:endParaRPr lang="en-GB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587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0" name="Picture 1038" descr="\\It1\shareddocs\Thusitha\SLt Presentation\1\Doctor Consultation-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305175"/>
            <a:ext cx="2339975" cy="17748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5780" name="Text Box 1028"/>
          <p:cNvSpPr txBox="1">
            <a:spLocks noChangeArrowheads="1"/>
          </p:cNvSpPr>
          <p:nvPr/>
        </p:nvSpPr>
        <p:spPr bwMode="auto">
          <a:xfrm>
            <a:off x="457200" y="0"/>
            <a:ext cx="74676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Siddhalepa Ayurveda </a:t>
            </a:r>
            <a:r>
              <a:rPr lang="en-US" sz="2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Hospital</a:t>
            </a:r>
            <a:endParaRPr lang="en-US" sz="25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5785" name="Picture 1033" descr="C:\Documents and Settings\IT\Desktop\SLt Presentation\DSCN1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2339975" cy="1755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5779" name="Picture 1027" descr="C:\Documents and Settings\All Users\Documents\Thusitha\Asanga\+\Profile Pic\JPG\Pic2\Ho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CF4F2"/>
              </a:clrFrom>
              <a:clrTo>
                <a:srgbClr val="ECF4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0"/>
            <a:ext cx="1219200" cy="957263"/>
          </a:xfrm>
          <a:prstGeom prst="rect">
            <a:avLst/>
          </a:prstGeom>
          <a:noFill/>
        </p:spPr>
      </p:pic>
      <p:sp>
        <p:nvSpPr>
          <p:cNvPr id="75787" name="Text Box 1035"/>
          <p:cNvSpPr txBox="1">
            <a:spLocks noChangeArrowheads="1"/>
          </p:cNvSpPr>
          <p:nvPr/>
        </p:nvSpPr>
        <p:spPr bwMode="auto">
          <a:xfrm>
            <a:off x="2209800" y="1981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5788" name="Text Box 1036"/>
          <p:cNvSpPr txBox="1">
            <a:spLocks noChangeArrowheads="1"/>
          </p:cNvSpPr>
          <p:nvPr/>
        </p:nvSpPr>
        <p:spPr bwMode="auto">
          <a:xfrm>
            <a:off x="381000" y="685800"/>
            <a:ext cx="67056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The Siddhalepa Ayurveda Hospital is dedicated to the memory of the late Dr. Hendrick de Silva Hettigoda, famous Astrologer and Ayurveda Kidney Specialist.</a:t>
            </a:r>
          </a:p>
          <a:p>
            <a:pPr algn="just"/>
            <a:r>
              <a:rPr lang="en-US" sz="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just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Outpatients Department </a:t>
            </a:r>
          </a:p>
          <a:p>
            <a:pPr algn="just"/>
            <a:endParaRPr lang="en-US" sz="8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Patients can receive treatment throughout the week, at any time, day or night.</a:t>
            </a:r>
          </a:p>
          <a:p>
            <a:pPr algn="just"/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Consultation of </a:t>
            </a:r>
            <a:r>
              <a:rPr lang="en-US" sz="1500" b="1" dirty="0" smtClean="0">
                <a:solidFill>
                  <a:srgbClr val="000000"/>
                </a:solidFill>
                <a:latin typeface="Arial" charset="0"/>
              </a:rPr>
              <a:t>Specialists</a:t>
            </a:r>
            <a:endParaRPr lang="en-US" sz="15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endParaRPr lang="en-US" sz="8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Specialist can be consulted on the patient’s request or upon the doctor’s recommendations.</a:t>
            </a:r>
          </a:p>
          <a:p>
            <a:pPr algn="just"/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Clinics</a:t>
            </a:r>
          </a:p>
          <a:p>
            <a:pPr algn="just"/>
            <a:endParaRPr lang="en-US" sz="8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Ayurveda Doctors, specializing in the following diseases cab be channeled at our clinics</a:t>
            </a: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: Polio 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and rheumatic ailments, Skin diseases, Dislocated bones,</a:t>
            </a: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And fractures, Eye diseases, Catarrh, Asthma, High blood Pressure, </a:t>
            </a:r>
            <a:r>
              <a:rPr lang="en-US" sz="1500" dirty="0" smtClean="0">
                <a:solidFill>
                  <a:srgbClr val="000000"/>
                </a:solidFill>
                <a:latin typeface="Arial" charset="0"/>
              </a:rPr>
              <a:t>Diabetes and etc.</a:t>
            </a:r>
            <a:endParaRPr lang="en-US" sz="1500" dirty="0">
              <a:solidFill>
                <a:srgbClr val="000000"/>
              </a:solidFill>
              <a:latin typeface="Arial" charset="0"/>
            </a:endParaRPr>
          </a:p>
          <a:p>
            <a:pPr algn="just"/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b="1" dirty="0" smtClean="0">
                <a:solidFill>
                  <a:srgbClr val="000000"/>
                </a:solidFill>
                <a:latin typeface="Arial" charset="0"/>
              </a:rPr>
              <a:t>Pharmaceutical Factory</a:t>
            </a:r>
            <a:endParaRPr lang="en-US" sz="15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endParaRPr lang="en-US" sz="8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All medicines, used at the Siddhalepa Ayurveda Hospital, are scientifically prepared at our pharmaceuticals factory.</a:t>
            </a:r>
          </a:p>
          <a:p>
            <a:pPr algn="just"/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The “PANCHAKARMA” Unit</a:t>
            </a:r>
          </a:p>
          <a:p>
            <a:pPr algn="just"/>
            <a:endParaRPr lang="en-US" sz="800" b="1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Arial" charset="0"/>
              </a:rPr>
              <a:t>For a complete course of “Panchakarma” treatment, Channel one of the Specialist at the Unit.</a:t>
            </a:r>
          </a:p>
        </p:txBody>
      </p:sp>
      <p:pic>
        <p:nvPicPr>
          <p:cNvPr id="11" name="Picture 13" descr="Sidd Logo Colour Englis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75D"/>
              </a:clrFrom>
              <a:clrTo>
                <a:srgbClr val="0007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802" y="6400800"/>
            <a:ext cx="1095183" cy="33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396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47650" y="1371600"/>
            <a:ext cx="751205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buFontTx/>
              <a:buChar char="•"/>
              <a:tabLst>
                <a:tab pos="228600" algn="l"/>
              </a:tabLs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Dedicated Ayurvedic Health Resort Surrounded by woodland &amp; meadow, fronted by sparkling blue waters of the Indian Ocean</a:t>
            </a:r>
          </a:p>
          <a:p>
            <a:pPr marL="228600" indent="-228600">
              <a:buFontTx/>
              <a:buChar char="•"/>
              <a:tabLst>
                <a:tab pos="228600" algn="l"/>
              </a:tabLst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 Unicode MS" pitchFamily="34" charset="-128"/>
            </a:endParaRPr>
          </a:p>
          <a:p>
            <a:pPr marL="228600" indent="-228600">
              <a:buFontTx/>
              <a:buChar char="•"/>
              <a:tabLst>
                <a:tab pos="228600" algn="l"/>
              </a:tabLs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50 room Boutique Resort  designed with local motifs with a touch minimalist sophistication to induce total relaxation with separate Yoga and Meditation Centre</a:t>
            </a:r>
          </a:p>
          <a:p>
            <a:pPr marL="228600" indent="-228600">
              <a:tabLst>
                <a:tab pos="228600" algn="l"/>
              </a:tabLst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 Unicode MS" pitchFamily="34" charset="-128"/>
            </a:endParaRPr>
          </a:p>
          <a:p>
            <a:pPr marL="228600" indent="-228600">
              <a:buFontTx/>
              <a:buChar char="•"/>
              <a:tabLst>
                <a:tab pos="228600" algn="l"/>
              </a:tabLs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Award winning Ayurvedic Cuisine featuring the abundantly available Sri Lankan Fruits and Vegetables</a:t>
            </a:r>
          </a:p>
          <a:p>
            <a:pPr marL="228600" indent="-228600">
              <a:buFontTx/>
              <a:buChar char="•"/>
              <a:tabLst>
                <a:tab pos="228600" algn="l"/>
              </a:tabLst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 Unicode MS" pitchFamily="34" charset="-128"/>
            </a:endParaRPr>
          </a:p>
          <a:p>
            <a:pPr marL="228600" indent="-228600">
              <a:buFontTx/>
              <a:buChar char="•"/>
              <a:tabLst>
                <a:tab pos="228600" algn="l"/>
              </a:tabLs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Specially designed Therapy packages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include  detoxification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,  rejuvenation, cleansing, Stress relief,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weight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control,  balancing of the three doshas and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general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</a:rPr>
              <a:t>well-being.</a:t>
            </a:r>
          </a:p>
        </p:txBody>
      </p:sp>
      <p:pic>
        <p:nvPicPr>
          <p:cNvPr id="5141" name="Picture 21" descr="A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7707" y="4800600"/>
            <a:ext cx="1076325" cy="843967"/>
          </a:xfrm>
          <a:prstGeom prst="rect">
            <a:avLst/>
          </a:prstGeom>
          <a:noFill/>
        </p:spPr>
      </p:pic>
      <p:pic>
        <p:nvPicPr>
          <p:cNvPr id="5142" name="Picture 22" descr="Reso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DCC01"/>
              </a:clrFrom>
              <a:clrTo>
                <a:srgbClr val="CDCC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2250" y="152400"/>
            <a:ext cx="1774825" cy="6448425"/>
          </a:xfrm>
          <a:prstGeom prst="rect">
            <a:avLst/>
          </a:prstGeom>
          <a:noFill/>
        </p:spPr>
      </p:pic>
      <p:pic>
        <p:nvPicPr>
          <p:cNvPr id="5143" name="Picture 23" descr="Thom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838801"/>
            <a:ext cx="950913" cy="866799"/>
          </a:xfrm>
          <a:prstGeom prst="rect">
            <a:avLst/>
          </a:prstGeom>
          <a:noFill/>
        </p:spPr>
      </p:pic>
      <p:pic>
        <p:nvPicPr>
          <p:cNvPr id="5147" name="Picture 27" descr="Ho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6030913"/>
            <a:ext cx="1600200" cy="674687"/>
          </a:xfrm>
          <a:prstGeom prst="rect">
            <a:avLst/>
          </a:prstGeom>
          <a:noFill/>
        </p:spPr>
      </p:pic>
      <p:pic>
        <p:nvPicPr>
          <p:cNvPr id="5152" name="Picture 32" descr="TU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5550" y="6107113"/>
            <a:ext cx="1568450" cy="598487"/>
          </a:xfrm>
          <a:prstGeom prst="rect">
            <a:avLst/>
          </a:prstGeom>
          <a:noFill/>
        </p:spPr>
      </p:pic>
      <p:pic>
        <p:nvPicPr>
          <p:cNvPr id="5155" name="Picture 35" descr="Ku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2207" y="5994400"/>
            <a:ext cx="825500" cy="711200"/>
          </a:xfrm>
          <a:prstGeom prst="rect">
            <a:avLst/>
          </a:prstGeom>
          <a:noFill/>
        </p:spPr>
      </p:pic>
      <p:pic>
        <p:nvPicPr>
          <p:cNvPr id="5156" name="Picture 36" descr="Resort Log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CECD01"/>
              </a:clrFrom>
              <a:clrTo>
                <a:srgbClr val="CECD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3550" y="0"/>
            <a:ext cx="4457700" cy="128111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19756"/>
          <a:stretch/>
        </p:blipFill>
        <p:spPr bwMode="auto">
          <a:xfrm>
            <a:off x="290396" y="5094235"/>
            <a:ext cx="1443154" cy="161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9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sokahet\Desktop\R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505200" cy="24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sokahet\Desktop\Overvi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4"/>
          <a:stretch/>
        </p:blipFill>
        <p:spPr bwMode="auto">
          <a:xfrm>
            <a:off x="3505200" y="1773767"/>
            <a:ext cx="282689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asokahet\Desktop\roo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59" y="2514600"/>
            <a:ext cx="3505200" cy="24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304800"/>
            <a:ext cx="3048001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E36D1D"/>
                </a:solidFill>
              </a:rPr>
              <a:t>Anarva </a:t>
            </a:r>
            <a:r>
              <a:rPr lang="en-US" sz="3200" b="1" dirty="0" smtClean="0">
                <a:solidFill>
                  <a:srgbClr val="0070C0"/>
                </a:solidFill>
              </a:rPr>
              <a:t>Mount Lavinia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324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Purpose built hotel for Medical Tourism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47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3" name="Picture 213" descr="Spa_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ECD00"/>
              </a:clrFrom>
              <a:clrTo>
                <a:srgbClr val="CECD00">
                  <a:alpha val="0"/>
                </a:srgbClr>
              </a:clrTo>
            </a:clrChange>
          </a:blip>
          <a:srcRect l="14659" t="12817" r="7854" b="10280"/>
          <a:stretch>
            <a:fillRect/>
          </a:stretch>
        </p:blipFill>
        <p:spPr bwMode="auto">
          <a:xfrm>
            <a:off x="3488459" y="668097"/>
            <a:ext cx="2776682" cy="831273"/>
          </a:xfrm>
          <a:prstGeom prst="rect">
            <a:avLst/>
          </a:prstGeom>
          <a:noFill/>
        </p:spPr>
      </p:pic>
      <p:pic>
        <p:nvPicPr>
          <p:cNvPr id="16386" name="Picture 2" descr="C:\Users\asokahet\Desktop\shangri-la-hambantota-sri-lanka-cocktail-setup-at-Bojunha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2743200" cy="20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sokahet\Desktop\shangri-la-hambantota-sri-lanka-entrance-ar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01" y="2321170"/>
            <a:ext cx="2975809" cy="21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sokahet\Desktop\shangri-la-hambantota-sri-lanka-lagoon-poo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51567"/>
            <a:ext cx="3962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9" b="33593"/>
          <a:stretch/>
        </p:blipFill>
        <p:spPr bwMode="auto">
          <a:xfrm>
            <a:off x="2895600" y="4648201"/>
            <a:ext cx="3962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993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4786313" y="457200"/>
            <a:ext cx="809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511" name="Picture 319" descr="Kur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66899"/>
            <a:ext cx="2769809" cy="1838454"/>
          </a:xfrm>
          <a:prstGeom prst="rect">
            <a:avLst/>
          </a:prstGeom>
          <a:noFill/>
        </p:spPr>
      </p:pic>
      <p:sp>
        <p:nvSpPr>
          <p:cNvPr id="8226" name="Rectangle 34"/>
          <p:cNvSpPr>
            <a:spLocks noChangeArrowheads="1"/>
          </p:cNvSpPr>
          <p:nvPr/>
        </p:nvSpPr>
        <p:spPr bwMode="auto">
          <a:xfrm>
            <a:off x="3276600" y="1866899"/>
            <a:ext cx="1447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  <a:latin typeface="Arial" charset="0"/>
              </a:rPr>
              <a:t>Frankfurt, </a:t>
            </a:r>
            <a:r>
              <a:rPr lang="en-US" sz="2000" b="1" dirty="0" smtClean="0">
                <a:solidFill>
                  <a:srgbClr val="FF3300"/>
                </a:solidFill>
                <a:latin typeface="Arial" charset="0"/>
              </a:rPr>
              <a:t>Germany </a:t>
            </a:r>
            <a:endParaRPr lang="en-US" sz="2000" b="1" dirty="0">
              <a:solidFill>
                <a:srgbClr val="FF3300"/>
              </a:solidFill>
            </a:endParaRPr>
          </a:p>
        </p:txBody>
      </p:sp>
      <p:pic>
        <p:nvPicPr>
          <p:cNvPr id="8513" name="Picture 321" descr="Spa_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CD00"/>
              </a:clrFrom>
              <a:clrTo>
                <a:srgbClr val="CECD00">
                  <a:alpha val="0"/>
                </a:srgbClr>
              </a:clrTo>
            </a:clrChange>
          </a:blip>
          <a:srcRect l="14659" t="12817" r="7854" b="10280"/>
          <a:stretch>
            <a:fillRect/>
          </a:stretch>
        </p:blipFill>
        <p:spPr bwMode="auto">
          <a:xfrm>
            <a:off x="3394075" y="141455"/>
            <a:ext cx="3054350" cy="914400"/>
          </a:xfrm>
          <a:prstGeom prst="rect">
            <a:avLst/>
          </a:prstGeom>
          <a:noFill/>
        </p:spPr>
      </p:pic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3394076" y="1036548"/>
            <a:ext cx="30543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3300"/>
                </a:solidFill>
                <a:latin typeface="Century" pitchFamily="18" charset="0"/>
              </a:rPr>
              <a:t>International</a:t>
            </a:r>
            <a:endParaRPr lang="en-US" sz="3600" b="1" i="1" dirty="0">
              <a:solidFill>
                <a:srgbClr val="FF3300"/>
              </a:solidFill>
              <a:latin typeface="Century" pitchFamily="18" charset="0"/>
            </a:endParaRPr>
          </a:p>
        </p:txBody>
      </p:sp>
      <p:pic>
        <p:nvPicPr>
          <p:cNvPr id="13" name="Picture 10" descr="C:\Users\Asoka Hettigoda\Documents\Siddhalepa\New folder\Hotel Savana\International Spa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214903"/>
            <a:ext cx="2743200" cy="1839951"/>
          </a:xfrm>
          <a:prstGeom prst="rect">
            <a:avLst/>
          </a:prstGeom>
          <a:noFill/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200400" y="4214903"/>
            <a:ext cx="18868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Hotel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Savannah 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Czech Republic</a:t>
            </a:r>
          </a:p>
        </p:txBody>
      </p:sp>
      <p:pic>
        <p:nvPicPr>
          <p:cNvPr id="15" name="Picture 2" descr="C:\Users\Asoka Hettigoda\Documents\Siddhalepa\New folder\Hotel Kaskady\k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854198"/>
            <a:ext cx="2743200" cy="1769364"/>
          </a:xfrm>
          <a:prstGeom prst="rect">
            <a:avLst/>
          </a:prstGeom>
          <a:noFill/>
        </p:spPr>
      </p:pic>
      <p:sp>
        <p:nvSpPr>
          <p:cNvPr id="16" name="Rectangle 34"/>
          <p:cNvSpPr>
            <a:spLocks noChangeArrowheads="1"/>
          </p:cNvSpPr>
          <p:nvPr/>
        </p:nvSpPr>
        <p:spPr bwMode="auto">
          <a:xfrm>
            <a:off x="8153400" y="1854196"/>
            <a:ext cx="145203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  <a:latin typeface="Arial" charset="0"/>
              </a:rPr>
              <a:t>Kaskady Resort &amp; Spa Slovakia</a:t>
            </a:r>
            <a:endParaRPr lang="en-US" sz="2000" b="1" dirty="0">
              <a:solidFill>
                <a:srgbClr val="FF3300"/>
              </a:solidFill>
            </a:endParaRPr>
          </a:p>
        </p:txBody>
      </p:sp>
      <p:pic>
        <p:nvPicPr>
          <p:cNvPr id="17" name="Picture 16" descr="C:\Users\Asoka Hettigoda\Documents\Siddhalepa\New folder\centrovital-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233" y="4237257"/>
            <a:ext cx="2738968" cy="2133601"/>
          </a:xfrm>
          <a:prstGeom prst="rect">
            <a:avLst/>
          </a:prstGeom>
          <a:noFill/>
        </p:spPr>
      </p:pic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8153399" y="4267200"/>
            <a:ext cx="145203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  <a:latin typeface="Arial" charset="0"/>
              </a:rPr>
              <a:t>Centrovital Hotel &amp; Spa Berlin, Germany</a:t>
            </a:r>
            <a:endParaRPr lang="en-US" sz="2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60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973</Words>
  <Application>Microsoft Office PowerPoint</Application>
  <PresentationFormat>A4 Paper (210x297 mm)</PresentationFormat>
  <Paragraphs>137</Paragraphs>
  <Slides>24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ARTWORK</dc:creator>
  <cp:lastModifiedBy>asokahet</cp:lastModifiedBy>
  <cp:revision>199</cp:revision>
  <cp:lastPrinted>2017-05-06T19:49:31Z</cp:lastPrinted>
  <dcterms:created xsi:type="dcterms:W3CDTF">2007-12-05T02:19:11Z</dcterms:created>
  <dcterms:modified xsi:type="dcterms:W3CDTF">2018-12-11T03:25:16Z</dcterms:modified>
</cp:coreProperties>
</file>